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9" r:id="rId3"/>
    <p:sldId id="260" r:id="rId4"/>
    <p:sldId id="27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</p:sldIdLst>
  <p:sldSz cx="18288000" cy="10287000"/>
  <p:notesSz cx="6888163" cy="10020300"/>
  <p:embeddedFontLst>
    <p:embeddedFont>
      <p:font typeface="Gotham" panose="020B0604020202020204" charset="0"/>
      <p:regular r:id="rId16"/>
    </p:embeddedFont>
    <p:embeddedFont>
      <p:font typeface="Maven Pro" panose="020B0604020202020204" charset="0"/>
      <p:regular r:id="rId17"/>
    </p:embeddedFont>
    <p:embeddedFont>
      <p:font typeface="Montserrat" panose="00000500000000000000" pitchFamily="2" charset="0"/>
      <p:regular r:id="rId18"/>
      <p:bold r:id="rId19"/>
      <p:italic r:id="rId20"/>
      <p:boldItalic r:id="rId21"/>
    </p:embeddedFont>
    <p:embeddedFont>
      <p:font typeface="Montserrat Bold" panose="00000800000000000000" charset="0"/>
      <p:regular r:id="rId22"/>
      <p:bold r:id="rId23"/>
    </p:embeddedFont>
    <p:embeddedFont>
      <p:font typeface="Montserrat Heavy" panose="020B0604020202020204" charset="0"/>
      <p:regular r:id="rId24"/>
    </p:embeddedFont>
    <p:embeddedFont>
      <p:font typeface="Montserrat Semi-Bold" panose="020B0604020202020204" charset="0"/>
      <p:regular r:id="rId25"/>
    </p:embeddedFont>
    <p:embeddedFont>
      <p:font typeface="Montserrat Ultra-Bold" panose="020B0604020202020204" charset="0"/>
      <p:regular r:id="rId26"/>
    </p:embeddedFont>
    <p:embeddedFont>
      <p:font typeface="open sans" panose="020B0606030504020204" pitchFamily="34" charset="0"/>
      <p:regular r:id="rId27"/>
      <p:bold r:id="rId28"/>
      <p:italic r:id="rId29"/>
      <p:boldItalic r:id="rId30"/>
    </p:embeddedFont>
    <p:embeddedFont>
      <p:font typeface="Open Sans 1" panose="020B0604020202020204" charset="0"/>
      <p:regular r:id="rId31"/>
    </p:embeddedFont>
    <p:embeddedFont>
      <p:font typeface="Open Sans 1 Bold Italics" panose="020B0604020202020204" charset="0"/>
      <p:regular r:id="rId32"/>
    </p:embeddedFont>
    <p:embeddedFont>
      <p:font typeface="Open Sans Bold" panose="020B0806030504020204" charset="0"/>
      <p:regular r:id="rId33"/>
      <p:bold r:id="rId34"/>
    </p:embeddedFont>
    <p:embeddedFont>
      <p:font typeface="Poppins" panose="00000500000000000000" pitchFamily="2" charset="0"/>
      <p:regular r:id="rId35"/>
      <p:bold r:id="rId36"/>
      <p:italic r:id="rId37"/>
      <p:boldItalic r:id="rId38"/>
    </p:embeddedFont>
    <p:embeddedFont>
      <p:font typeface="Poppins Bold" panose="00000800000000000000" charset="0"/>
      <p:regular r:id="rId39"/>
    </p:embeddedFont>
    <p:embeddedFont>
      <p:font typeface="Tahoma" panose="020B0604030504040204" pitchFamily="34" charset="0"/>
      <p:regular r:id="rId40"/>
      <p:bold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76" autoAdjust="0"/>
    <p:restoredTop sz="93969" autoAdjust="0"/>
  </p:normalViewPr>
  <p:slideViewPr>
    <p:cSldViewPr>
      <p:cViewPr varScale="1">
        <p:scale>
          <a:sx n="47" d="100"/>
          <a:sy n="47" d="100"/>
        </p:scale>
        <p:origin x="387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9" Type="http://schemas.openxmlformats.org/officeDocument/2006/relationships/font" Target="fonts/font24.fntdata"/><Relationship Id="rId21" Type="http://schemas.openxmlformats.org/officeDocument/2006/relationships/font" Target="fonts/font6.fntdata"/><Relationship Id="rId34" Type="http://schemas.openxmlformats.org/officeDocument/2006/relationships/font" Target="fonts/font19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font" Target="fonts/font17.fntdata"/><Relationship Id="rId37" Type="http://schemas.openxmlformats.org/officeDocument/2006/relationships/font" Target="fonts/font22.fntdata"/><Relationship Id="rId40" Type="http://schemas.openxmlformats.org/officeDocument/2006/relationships/font" Target="fonts/font25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font" Target="fonts/font21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font" Target="fonts/font20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font" Target="fonts/font18.fntdata"/><Relationship Id="rId38" Type="http://schemas.openxmlformats.org/officeDocument/2006/relationships/font" Target="fonts/font23.fntdata"/><Relationship Id="rId20" Type="http://schemas.openxmlformats.org/officeDocument/2006/relationships/font" Target="fonts/font5.fntdata"/><Relationship Id="rId41" Type="http://schemas.openxmlformats.org/officeDocument/2006/relationships/font" Target="fonts/font2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FCDA3FE-F709-4660-8D2B-5BD4ED7FE73D}" type="datetimeFigureOut">
              <a:rPr lang="en-ID" smtClean="0"/>
              <a:t>18/12/2024</a:t>
            </a:fld>
            <a:endParaRPr lang="en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C2944E59-9689-4908-8B3E-A71060054987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970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9.svg"/><Relationship Id="rId7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7" Type="http://schemas.openxmlformats.org/officeDocument/2006/relationships/image" Target="../media/image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9.svg"/><Relationship Id="rId7" Type="http://schemas.openxmlformats.org/officeDocument/2006/relationships/image" Target="../media/image22.svg"/><Relationship Id="rId12" Type="http://schemas.openxmlformats.org/officeDocument/2006/relationships/image" Target="../media/image26.png"/><Relationship Id="rId17" Type="http://schemas.openxmlformats.org/officeDocument/2006/relationships/image" Target="../media/image31.svg"/><Relationship Id="rId2" Type="http://schemas.openxmlformats.org/officeDocument/2006/relationships/image" Target="../media/image8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svg"/><Relationship Id="rId15" Type="http://schemas.openxmlformats.org/officeDocument/2006/relationships/image" Target="../media/image29.jpeg"/><Relationship Id="rId10" Type="http://schemas.openxmlformats.org/officeDocument/2006/relationships/image" Target="../media/image6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Relationship Id="rId14" Type="http://schemas.openxmlformats.org/officeDocument/2006/relationships/image" Target="../media/image28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9.svg"/><Relationship Id="rId7" Type="http://schemas.openxmlformats.org/officeDocument/2006/relationships/image" Target="../media/image35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11" Type="http://schemas.openxmlformats.org/officeDocument/2006/relationships/image" Target="../media/image39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9.svg"/><Relationship Id="rId7" Type="http://schemas.openxmlformats.org/officeDocument/2006/relationships/image" Target="../media/image46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713" b="-4713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-489307"/>
            <a:ext cx="3760073" cy="11265614"/>
            <a:chOff x="0" y="0"/>
            <a:chExt cx="990307" cy="2967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0307" cy="2967075"/>
            </a:xfrm>
            <a:custGeom>
              <a:avLst/>
              <a:gdLst/>
              <a:ahLst/>
              <a:cxnLst/>
              <a:rect l="l" t="t" r="r" b="b"/>
              <a:pathLst>
                <a:path w="990307" h="2967075">
                  <a:moveTo>
                    <a:pt x="0" y="0"/>
                  </a:moveTo>
                  <a:lnTo>
                    <a:pt x="990307" y="0"/>
                  </a:lnTo>
                  <a:lnTo>
                    <a:pt x="990307" y="2967075"/>
                  </a:lnTo>
                  <a:lnTo>
                    <a:pt x="0" y="2967075"/>
                  </a:lnTo>
                  <a:close/>
                </a:path>
              </a:pathLst>
            </a:custGeom>
            <a:solidFill>
              <a:srgbClr val="FFBA1F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990307" cy="303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-719385" y="6525328"/>
            <a:ext cx="4840416" cy="4840416"/>
          </a:xfrm>
          <a:custGeom>
            <a:avLst/>
            <a:gdLst/>
            <a:ahLst/>
            <a:cxnLst/>
            <a:rect l="l" t="t" r="r" b="b"/>
            <a:pathLst>
              <a:path w="4840416" h="4840416">
                <a:moveTo>
                  <a:pt x="0" y="0"/>
                </a:moveTo>
                <a:lnTo>
                  <a:pt x="4840416" y="0"/>
                </a:lnTo>
                <a:lnTo>
                  <a:pt x="4840416" y="4840416"/>
                </a:lnTo>
                <a:lnTo>
                  <a:pt x="0" y="484041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-615624" y="4215259"/>
            <a:ext cx="1362333" cy="1362333"/>
          </a:xfrm>
          <a:custGeom>
            <a:avLst/>
            <a:gdLst/>
            <a:ahLst/>
            <a:cxnLst/>
            <a:rect l="l" t="t" r="r" b="b"/>
            <a:pathLst>
              <a:path w="1362333" h="1362333">
                <a:moveTo>
                  <a:pt x="0" y="0"/>
                </a:moveTo>
                <a:lnTo>
                  <a:pt x="1362334" y="0"/>
                </a:lnTo>
                <a:lnTo>
                  <a:pt x="1362334" y="1362334"/>
                </a:lnTo>
                <a:lnTo>
                  <a:pt x="0" y="13623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-165937" y="1310281"/>
            <a:ext cx="7747501" cy="7232018"/>
          </a:xfrm>
          <a:custGeom>
            <a:avLst/>
            <a:gdLst/>
            <a:ahLst/>
            <a:cxnLst/>
            <a:rect l="l" t="t" r="r" b="b"/>
            <a:pathLst>
              <a:path w="7747501" h="7232018">
                <a:moveTo>
                  <a:pt x="0" y="0"/>
                </a:moveTo>
                <a:lnTo>
                  <a:pt x="7747501" y="0"/>
                </a:lnTo>
                <a:lnTo>
                  <a:pt x="7747501" y="7232018"/>
                </a:lnTo>
                <a:lnTo>
                  <a:pt x="0" y="723201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60754"/>
            </a:stretch>
          </a:blipFill>
        </p:spPr>
      </p:sp>
      <p:grpSp>
        <p:nvGrpSpPr>
          <p:cNvPr id="21" name="Group 21"/>
          <p:cNvGrpSpPr/>
          <p:nvPr/>
        </p:nvGrpSpPr>
        <p:grpSpPr>
          <a:xfrm>
            <a:off x="601030" y="7978431"/>
            <a:ext cx="6526694" cy="1649257"/>
            <a:chOff x="0" y="0"/>
            <a:chExt cx="2004407" cy="506502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2004407" cy="506502"/>
            </a:xfrm>
            <a:custGeom>
              <a:avLst/>
              <a:gdLst/>
              <a:ahLst/>
              <a:cxnLst/>
              <a:rect l="l" t="t" r="r" b="b"/>
              <a:pathLst>
                <a:path w="2004407" h="506502">
                  <a:moveTo>
                    <a:pt x="60496" y="0"/>
                  </a:moveTo>
                  <a:lnTo>
                    <a:pt x="1943911" y="0"/>
                  </a:lnTo>
                  <a:cubicBezTo>
                    <a:pt x="1977322" y="0"/>
                    <a:pt x="2004407" y="27085"/>
                    <a:pt x="2004407" y="60496"/>
                  </a:cubicBezTo>
                  <a:lnTo>
                    <a:pt x="2004407" y="446006"/>
                  </a:lnTo>
                  <a:cubicBezTo>
                    <a:pt x="2004407" y="462051"/>
                    <a:pt x="1998033" y="477438"/>
                    <a:pt x="1986688" y="488783"/>
                  </a:cubicBezTo>
                  <a:cubicBezTo>
                    <a:pt x="1975343" y="500128"/>
                    <a:pt x="1959956" y="506502"/>
                    <a:pt x="1943911" y="506502"/>
                  </a:cubicBezTo>
                  <a:lnTo>
                    <a:pt x="60496" y="506502"/>
                  </a:lnTo>
                  <a:cubicBezTo>
                    <a:pt x="44451" y="506502"/>
                    <a:pt x="29064" y="500128"/>
                    <a:pt x="17719" y="488783"/>
                  </a:cubicBezTo>
                  <a:cubicBezTo>
                    <a:pt x="6374" y="477438"/>
                    <a:pt x="0" y="462051"/>
                    <a:pt x="0" y="446006"/>
                  </a:cubicBezTo>
                  <a:lnTo>
                    <a:pt x="0" y="60496"/>
                  </a:lnTo>
                  <a:cubicBezTo>
                    <a:pt x="0" y="44451"/>
                    <a:pt x="6374" y="29064"/>
                    <a:pt x="17719" y="17719"/>
                  </a:cubicBezTo>
                  <a:cubicBezTo>
                    <a:pt x="29064" y="6374"/>
                    <a:pt x="44451" y="0"/>
                    <a:pt x="60496" y="0"/>
                  </a:cubicBezTo>
                  <a:close/>
                </a:path>
              </a:pathLst>
            </a:custGeom>
            <a:solidFill>
              <a:srgbClr val="FFC422"/>
            </a:solidFill>
            <a:ln cap="rnd">
              <a:noFill/>
              <a:prstDash val="solid"/>
              <a:round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2004407" cy="57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-1209096" y="358348"/>
            <a:ext cx="8790660" cy="1400620"/>
            <a:chOff x="0" y="0"/>
            <a:chExt cx="2699692" cy="43014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699692" cy="430143"/>
            </a:xfrm>
            <a:custGeom>
              <a:avLst/>
              <a:gdLst/>
              <a:ahLst/>
              <a:cxnLst/>
              <a:rect l="l" t="t" r="r" b="b"/>
              <a:pathLst>
                <a:path w="2699692" h="430143">
                  <a:moveTo>
                    <a:pt x="44916" y="0"/>
                  </a:moveTo>
                  <a:lnTo>
                    <a:pt x="2654776" y="0"/>
                  </a:lnTo>
                  <a:cubicBezTo>
                    <a:pt x="2666688" y="0"/>
                    <a:pt x="2678113" y="4732"/>
                    <a:pt x="2686536" y="13155"/>
                  </a:cubicBezTo>
                  <a:cubicBezTo>
                    <a:pt x="2694960" y="21579"/>
                    <a:pt x="2699692" y="33003"/>
                    <a:pt x="2699692" y="44916"/>
                  </a:cubicBezTo>
                  <a:lnTo>
                    <a:pt x="2699692" y="385228"/>
                  </a:lnTo>
                  <a:cubicBezTo>
                    <a:pt x="2699692" y="410034"/>
                    <a:pt x="2679582" y="430143"/>
                    <a:pt x="2654776" y="430143"/>
                  </a:cubicBezTo>
                  <a:lnTo>
                    <a:pt x="44916" y="430143"/>
                  </a:lnTo>
                  <a:cubicBezTo>
                    <a:pt x="20109" y="430143"/>
                    <a:pt x="0" y="410034"/>
                    <a:pt x="0" y="385228"/>
                  </a:cubicBezTo>
                  <a:lnTo>
                    <a:pt x="0" y="44916"/>
                  </a:lnTo>
                  <a:cubicBezTo>
                    <a:pt x="0" y="33003"/>
                    <a:pt x="4732" y="21579"/>
                    <a:pt x="13155" y="13155"/>
                  </a:cubicBezTo>
                  <a:cubicBezTo>
                    <a:pt x="21579" y="4732"/>
                    <a:pt x="33003" y="0"/>
                    <a:pt x="449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2699692" cy="49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>
            <a:off x="94118" y="632499"/>
            <a:ext cx="2533913" cy="1043697"/>
          </a:xfrm>
          <a:custGeom>
            <a:avLst/>
            <a:gdLst/>
            <a:ahLst/>
            <a:cxnLst/>
            <a:rect l="l" t="t" r="r" b="b"/>
            <a:pathLst>
              <a:path w="2533913" h="1043697">
                <a:moveTo>
                  <a:pt x="0" y="0"/>
                </a:moveTo>
                <a:lnTo>
                  <a:pt x="2533913" y="0"/>
                </a:lnTo>
                <a:lnTo>
                  <a:pt x="2533913" y="1043698"/>
                </a:lnTo>
                <a:lnTo>
                  <a:pt x="0" y="104369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105945"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2070536" y="574245"/>
            <a:ext cx="3962646" cy="1426907"/>
          </a:xfrm>
          <a:custGeom>
            <a:avLst/>
            <a:gdLst/>
            <a:ahLst/>
            <a:cxnLst/>
            <a:rect l="l" t="t" r="r" b="b"/>
            <a:pathLst>
              <a:path w="3962646" h="1426907">
                <a:moveTo>
                  <a:pt x="0" y="0"/>
                </a:moveTo>
                <a:lnTo>
                  <a:pt x="3962647" y="0"/>
                </a:lnTo>
                <a:lnTo>
                  <a:pt x="3962647" y="1426906"/>
                </a:lnTo>
                <a:lnTo>
                  <a:pt x="0" y="142690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0044"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5129804" y="358348"/>
            <a:ext cx="2274145" cy="1362178"/>
          </a:xfrm>
          <a:custGeom>
            <a:avLst/>
            <a:gdLst/>
            <a:ahLst/>
            <a:cxnLst/>
            <a:rect l="l" t="t" r="r" b="b"/>
            <a:pathLst>
              <a:path w="2274145" h="1362178">
                <a:moveTo>
                  <a:pt x="0" y="0"/>
                </a:moveTo>
                <a:lnTo>
                  <a:pt x="2274145" y="0"/>
                </a:lnTo>
                <a:lnTo>
                  <a:pt x="2274145" y="1362179"/>
                </a:lnTo>
                <a:lnTo>
                  <a:pt x="0" y="136217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30" name="TextBox 30"/>
          <p:cNvSpPr txBox="1"/>
          <p:nvPr/>
        </p:nvSpPr>
        <p:spPr>
          <a:xfrm>
            <a:off x="8167018" y="3596709"/>
            <a:ext cx="9263412" cy="2852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1109"/>
              </a:lnSpc>
            </a:pPr>
            <a:r>
              <a:rPr lang="en-US" sz="10099" b="1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PROYEK PERUBAHAN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456442" y="633613"/>
            <a:ext cx="4802858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DIKLAT KEPEMIMPINAN NASIONAL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TINGKAT II ANGKATAN XXXVII</a:t>
            </a:r>
          </a:p>
          <a:p>
            <a:pPr algn="ctr">
              <a:lnSpc>
                <a:spcPts val="3080"/>
              </a:lnSpc>
            </a:pPr>
            <a:r>
              <a:rPr lang="en-US" sz="2200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TAHUN 2024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8167018" y="2314010"/>
            <a:ext cx="8848286" cy="8540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b="1">
                <a:solidFill>
                  <a:srgbClr val="FFBA1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LAPORAN IMPLEMENTASI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8167018" y="6718147"/>
            <a:ext cx="8578849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PEMBERANTASAN JUDI ONLINE MELALUI LITERASI EKONOMI BERBASIS GERAKAN ANTI JUDI ONLINE TERINTEGRASI DENGAN KOLABORASKI MASYARAKAT (AKSI KOMPAK) DALAM RANGKA MENDUKUNG PEMEBRANTASAN KEMISKINAN DI KABUPATEN MUARA ENIM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601030" y="8067522"/>
            <a:ext cx="6526694" cy="131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1"/>
              </a:lnSpc>
            </a:pPr>
            <a:r>
              <a:rPr lang="en-US" sz="2543" b="1" spc="-50">
                <a:solidFill>
                  <a:srgbClr val="172406"/>
                </a:solidFill>
                <a:latin typeface="Poppins Bold"/>
                <a:ea typeface="Poppins Bold"/>
                <a:cs typeface="Poppins Bold"/>
                <a:sym typeface="Poppins Bold"/>
              </a:rPr>
              <a:t>H. SHOFYAN ARIPANCA,S.KOM.M.SI</a:t>
            </a:r>
          </a:p>
          <a:p>
            <a:pPr algn="ctr">
              <a:lnSpc>
                <a:spcPts val="700"/>
              </a:lnSpc>
            </a:pPr>
            <a:endParaRPr lang="en-US" sz="2543" b="1" spc="-50">
              <a:solidFill>
                <a:srgbClr val="172406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001"/>
              </a:lnSpc>
            </a:pPr>
            <a:r>
              <a:rPr lang="en-US" sz="2143" b="1" spc="-42">
                <a:solidFill>
                  <a:srgbClr val="172406"/>
                </a:solidFill>
                <a:latin typeface="Poppins Bold"/>
                <a:ea typeface="Poppins Bold"/>
                <a:cs typeface="Poppins Bold"/>
                <a:sym typeface="Poppins Bold"/>
              </a:rPr>
              <a:t>KEPALA DINAS PERPUSTAKAAN DAN KEARSIPAN KABUPATEN MUARA ENIM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84337" y="2140217"/>
            <a:ext cx="9859331" cy="3859190"/>
            <a:chOff x="0" y="0"/>
            <a:chExt cx="2608247" cy="73175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08247" cy="731757"/>
            </a:xfrm>
            <a:custGeom>
              <a:avLst/>
              <a:gdLst/>
              <a:ahLst/>
              <a:cxnLst/>
              <a:rect l="l" t="t" r="r" b="b"/>
              <a:pathLst>
                <a:path w="2608247" h="731757">
                  <a:moveTo>
                    <a:pt x="23453" y="0"/>
                  </a:moveTo>
                  <a:lnTo>
                    <a:pt x="2584795" y="0"/>
                  </a:lnTo>
                  <a:cubicBezTo>
                    <a:pt x="2597747" y="0"/>
                    <a:pt x="2608247" y="10500"/>
                    <a:pt x="2608247" y="23453"/>
                  </a:cubicBezTo>
                  <a:lnTo>
                    <a:pt x="2608247" y="708304"/>
                  </a:lnTo>
                  <a:cubicBezTo>
                    <a:pt x="2608247" y="721256"/>
                    <a:pt x="2597747" y="731757"/>
                    <a:pt x="2584795" y="731757"/>
                  </a:cubicBezTo>
                  <a:lnTo>
                    <a:pt x="23453" y="731757"/>
                  </a:lnTo>
                  <a:cubicBezTo>
                    <a:pt x="10500" y="731757"/>
                    <a:pt x="0" y="721256"/>
                    <a:pt x="0" y="708304"/>
                  </a:cubicBezTo>
                  <a:lnTo>
                    <a:pt x="0" y="23453"/>
                  </a:lnTo>
                  <a:cubicBezTo>
                    <a:pt x="0" y="10500"/>
                    <a:pt x="10500" y="0"/>
                    <a:pt x="23453" y="0"/>
                  </a:cubicBezTo>
                  <a:close/>
                </a:path>
              </a:pathLst>
            </a:custGeom>
            <a:solidFill>
              <a:srgbClr val="FFC422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608247" cy="7984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-827299" y="2985479"/>
            <a:ext cx="1535884" cy="4991673"/>
            <a:chOff x="0" y="0"/>
            <a:chExt cx="404513" cy="131467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04513" cy="1314679"/>
            </a:xfrm>
            <a:custGeom>
              <a:avLst/>
              <a:gdLst/>
              <a:ahLst/>
              <a:cxnLst/>
              <a:rect l="l" t="t" r="r" b="b"/>
              <a:pathLst>
                <a:path w="404513" h="1314679">
                  <a:moveTo>
                    <a:pt x="151221" y="0"/>
                  </a:moveTo>
                  <a:lnTo>
                    <a:pt x="253292" y="0"/>
                  </a:lnTo>
                  <a:cubicBezTo>
                    <a:pt x="293398" y="0"/>
                    <a:pt x="331862" y="15932"/>
                    <a:pt x="360221" y="44292"/>
                  </a:cubicBezTo>
                  <a:cubicBezTo>
                    <a:pt x="388581" y="72651"/>
                    <a:pt x="404513" y="111115"/>
                    <a:pt x="404513" y="151221"/>
                  </a:cubicBezTo>
                  <a:lnTo>
                    <a:pt x="404513" y="1163458"/>
                  </a:lnTo>
                  <a:cubicBezTo>
                    <a:pt x="404513" y="1203565"/>
                    <a:pt x="388581" y="1242028"/>
                    <a:pt x="360221" y="1270388"/>
                  </a:cubicBezTo>
                  <a:cubicBezTo>
                    <a:pt x="331862" y="1298747"/>
                    <a:pt x="293398" y="1314679"/>
                    <a:pt x="253292" y="1314679"/>
                  </a:cubicBezTo>
                  <a:lnTo>
                    <a:pt x="151221" y="1314679"/>
                  </a:lnTo>
                  <a:cubicBezTo>
                    <a:pt x="111115" y="1314679"/>
                    <a:pt x="72651" y="1298747"/>
                    <a:pt x="44292" y="1270388"/>
                  </a:cubicBezTo>
                  <a:cubicBezTo>
                    <a:pt x="15932" y="1242028"/>
                    <a:pt x="0" y="1203565"/>
                    <a:pt x="0" y="1163458"/>
                  </a:cubicBezTo>
                  <a:lnTo>
                    <a:pt x="0" y="151221"/>
                  </a:lnTo>
                  <a:cubicBezTo>
                    <a:pt x="0" y="111115"/>
                    <a:pt x="15932" y="72651"/>
                    <a:pt x="44292" y="44292"/>
                  </a:cubicBezTo>
                  <a:cubicBezTo>
                    <a:pt x="72651" y="15932"/>
                    <a:pt x="111115" y="0"/>
                    <a:pt x="151221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66675"/>
              <a:ext cx="404513" cy="1381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601300" y="8845988"/>
            <a:ext cx="2179141" cy="574720"/>
            <a:chOff x="0" y="0"/>
            <a:chExt cx="573930" cy="15136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3930" cy="151367"/>
            </a:xfrm>
            <a:custGeom>
              <a:avLst/>
              <a:gdLst/>
              <a:ahLst/>
              <a:cxnLst/>
              <a:rect l="l" t="t" r="r" b="b"/>
              <a:pathLst>
                <a:path w="573930" h="151367">
                  <a:moveTo>
                    <a:pt x="53291" y="0"/>
                  </a:moveTo>
                  <a:lnTo>
                    <a:pt x="520639" y="0"/>
                  </a:lnTo>
                  <a:cubicBezTo>
                    <a:pt x="534773" y="0"/>
                    <a:pt x="548328" y="5615"/>
                    <a:pt x="558322" y="15609"/>
                  </a:cubicBezTo>
                  <a:cubicBezTo>
                    <a:pt x="568316" y="25603"/>
                    <a:pt x="573930" y="39157"/>
                    <a:pt x="573930" y="53291"/>
                  </a:cubicBezTo>
                  <a:lnTo>
                    <a:pt x="573930" y="98076"/>
                  </a:lnTo>
                  <a:cubicBezTo>
                    <a:pt x="573930" y="112209"/>
                    <a:pt x="568316" y="125764"/>
                    <a:pt x="558322" y="135758"/>
                  </a:cubicBezTo>
                  <a:cubicBezTo>
                    <a:pt x="548328" y="145752"/>
                    <a:pt x="534773" y="151367"/>
                    <a:pt x="520639" y="151367"/>
                  </a:cubicBezTo>
                  <a:lnTo>
                    <a:pt x="53291" y="151367"/>
                  </a:lnTo>
                  <a:cubicBezTo>
                    <a:pt x="39157" y="151367"/>
                    <a:pt x="25603" y="145752"/>
                    <a:pt x="15609" y="135758"/>
                  </a:cubicBezTo>
                  <a:cubicBezTo>
                    <a:pt x="5615" y="125764"/>
                    <a:pt x="0" y="112209"/>
                    <a:pt x="0" y="98076"/>
                  </a:cubicBezTo>
                  <a:lnTo>
                    <a:pt x="0" y="53291"/>
                  </a:lnTo>
                  <a:cubicBezTo>
                    <a:pt x="0" y="39157"/>
                    <a:pt x="5615" y="25603"/>
                    <a:pt x="15609" y="15609"/>
                  </a:cubicBezTo>
                  <a:cubicBezTo>
                    <a:pt x="25603" y="5615"/>
                    <a:pt x="39157" y="0"/>
                    <a:pt x="53291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66675"/>
              <a:ext cx="573930" cy="218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>
            <a:off x="6631916" y="-1136634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17630151" y="3135368"/>
            <a:ext cx="1315698" cy="1315698"/>
          </a:xfrm>
          <a:custGeom>
            <a:avLst/>
            <a:gdLst/>
            <a:ahLst/>
            <a:cxnLst/>
            <a:rect l="l" t="t" r="r" b="b"/>
            <a:pathLst>
              <a:path w="1315698" h="1315698">
                <a:moveTo>
                  <a:pt x="0" y="0"/>
                </a:moveTo>
                <a:lnTo>
                  <a:pt x="1315698" y="0"/>
                </a:lnTo>
                <a:lnTo>
                  <a:pt x="1315698" y="1315698"/>
                </a:lnTo>
                <a:lnTo>
                  <a:pt x="0" y="131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2113727" y="9306561"/>
            <a:ext cx="1960878" cy="1960878"/>
          </a:xfrm>
          <a:custGeom>
            <a:avLst/>
            <a:gdLst/>
            <a:ahLst/>
            <a:cxnLst/>
            <a:rect l="l" t="t" r="r" b="b"/>
            <a:pathLst>
              <a:path w="1960878" h="1960878">
                <a:moveTo>
                  <a:pt x="0" y="0"/>
                </a:moveTo>
                <a:lnTo>
                  <a:pt x="1960877" y="0"/>
                </a:lnTo>
                <a:lnTo>
                  <a:pt x="1960877" y="1960878"/>
                </a:lnTo>
                <a:lnTo>
                  <a:pt x="0" y="19608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1" name="TextBox 31"/>
          <p:cNvSpPr txBox="1"/>
          <p:nvPr/>
        </p:nvSpPr>
        <p:spPr>
          <a:xfrm>
            <a:off x="2268668" y="889475"/>
            <a:ext cx="9903189" cy="948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1" dirty="0">
                <a:solidFill>
                  <a:srgbClr val="1724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KESIMPULAN, </a:t>
            </a:r>
            <a:r>
              <a:rPr lang="en-US" sz="3700" b="1" dirty="0">
                <a:solidFill>
                  <a:srgbClr val="FF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REKOMENDASI </a:t>
            </a:r>
            <a:r>
              <a:rPr lang="en-US" sz="3700" b="1" dirty="0">
                <a:solidFill>
                  <a:srgbClr val="1724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 LESSON LEARN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1140478" y="6301172"/>
            <a:ext cx="9903190" cy="3351959"/>
            <a:chOff x="0" y="0"/>
            <a:chExt cx="2608247" cy="88282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2608247" cy="882820"/>
            </a:xfrm>
            <a:custGeom>
              <a:avLst/>
              <a:gdLst/>
              <a:ahLst/>
              <a:cxnLst/>
              <a:rect l="l" t="t" r="r" b="b"/>
              <a:pathLst>
                <a:path w="2608247" h="882820">
                  <a:moveTo>
                    <a:pt x="23453" y="0"/>
                  </a:moveTo>
                  <a:lnTo>
                    <a:pt x="2584795" y="0"/>
                  </a:lnTo>
                  <a:cubicBezTo>
                    <a:pt x="2597747" y="0"/>
                    <a:pt x="2608247" y="10500"/>
                    <a:pt x="2608247" y="23453"/>
                  </a:cubicBezTo>
                  <a:lnTo>
                    <a:pt x="2608247" y="859368"/>
                  </a:lnTo>
                  <a:cubicBezTo>
                    <a:pt x="2608247" y="872320"/>
                    <a:pt x="2597747" y="882820"/>
                    <a:pt x="2584795" y="882820"/>
                  </a:cubicBezTo>
                  <a:lnTo>
                    <a:pt x="23453" y="882820"/>
                  </a:lnTo>
                  <a:cubicBezTo>
                    <a:pt x="10500" y="882820"/>
                    <a:pt x="0" y="872320"/>
                    <a:pt x="0" y="859368"/>
                  </a:cubicBezTo>
                  <a:lnTo>
                    <a:pt x="0" y="23453"/>
                  </a:lnTo>
                  <a:cubicBezTo>
                    <a:pt x="0" y="10500"/>
                    <a:pt x="10500" y="0"/>
                    <a:pt x="23453" y="0"/>
                  </a:cubicBezTo>
                  <a:close/>
                </a:path>
              </a:pathLst>
            </a:custGeom>
            <a:solidFill>
              <a:srgbClr val="FFC422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66675"/>
              <a:ext cx="2608247" cy="949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429348" y="6465368"/>
            <a:ext cx="8750688" cy="494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1" dirty="0">
                <a:solidFill>
                  <a:srgbClr val="1724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LESSON LEARN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268200" y="7037261"/>
            <a:ext cx="9547365" cy="286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Perencanaan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yang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Matang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pentingnya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menyusun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tujuan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yang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jelas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memahami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sumber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daya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yang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ada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serta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merancang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langkah-langkah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konkret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untuk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mencapainya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Komunikasi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yang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Efektif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pentingnya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komunikasi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yang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jelas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terbuka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, dan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berkelanjutan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untuk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menjaga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agar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semua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pihak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terinformasi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dan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tetap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bergerak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arah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tujuan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yang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sama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Keterlibatan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Stakeholder :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Keterlibatan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mereka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dapat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meningkatkan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peluang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keberhasilan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proyek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dan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meminimalkan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resistensi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terhadap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8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perubahan</a:t>
            </a:r>
            <a:r>
              <a:rPr lang="en-US" sz="18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.</a:t>
            </a:r>
          </a:p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endParaRPr lang="en-US" sz="1800" b="1" dirty="0">
              <a:solidFill>
                <a:srgbClr val="17240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A98FB63-3653-BEFE-5A72-D34DB82939D8}"/>
              </a:ext>
            </a:extLst>
          </p:cNvPr>
          <p:cNvSpPr txBox="1"/>
          <p:nvPr/>
        </p:nvSpPr>
        <p:spPr>
          <a:xfrm>
            <a:off x="1302368" y="2730781"/>
            <a:ext cx="9475337" cy="31718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Proyek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perubahan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dirancang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pada Dinas Perpustakaan dan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Kearsipan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Kabupaten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Muara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memberikan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Literasi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Ekonomi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pentingnya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pemanfaatan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Media Online yang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baik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menggunakan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Buku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Online yang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tersedia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aplikasi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MEDALI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untuk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peningkatan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Literasi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Ekonomi dan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Finansial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kalangan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Masyarakat agar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nilai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IPLM dan TGM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Kabupaten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Muara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meningkat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 marL="34290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solusi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berkelanjutan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menangani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masalah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Judi Online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melalui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pendekatan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sosialisasi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terhadap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dampak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kerugian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dialami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dari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Judi Online.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sistem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terintegrasi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konvensional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tatap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muka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berbasis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teknologi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proyek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mampu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menjangkau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lebih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banyak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individu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memberikan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solusi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yang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lebih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efisien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serta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relevan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perkembangan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zaman. </a:t>
            </a:r>
          </a:p>
          <a:p>
            <a:pPr marL="342900" indent="-342900" algn="just">
              <a:lnSpc>
                <a:spcPts val="1575"/>
              </a:lnSpc>
              <a:buFont typeface="+mj-lt"/>
              <a:buAutoNum type="arabicPeriod"/>
            </a:pP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3.Selain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itu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kerjasama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lintas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sektor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antara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pemerintah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Masyarakat,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komunitas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dan Lembaga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eksternal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pendidik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menjangkau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semua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aspek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menjadi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landasan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penting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dalam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memastikan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bahwa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akses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Judi Online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terhadap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kesehatan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angka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kemiskinan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dapat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ditanggulangi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i="0" dirty="0" err="1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dengan</a:t>
            </a:r>
            <a:r>
              <a:rPr lang="en-US" sz="1600" b="1" i="0" dirty="0">
                <a:solidFill>
                  <a:srgbClr val="54545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banyak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membaca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dan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mengakses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layanan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buku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online yang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tersedia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di Dinas Perpustakaan dan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Kearsipan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Kab</a:t>
            </a:r>
            <a:r>
              <a:rPr lang="en-US" sz="1600" b="1" dirty="0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 Muara </a:t>
            </a:r>
            <a:r>
              <a:rPr lang="en-US" sz="1600" b="1" dirty="0" err="1">
                <a:solidFill>
                  <a:srgbClr val="54545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Enim</a:t>
            </a:r>
            <a:endParaRPr lang="en-US" sz="1600" b="1" dirty="0">
              <a:solidFill>
                <a:srgbClr val="545454"/>
              </a:solidFill>
              <a:effectLst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38" name="Group 33">
            <a:extLst>
              <a:ext uri="{FF2B5EF4-FFF2-40B4-BE49-F238E27FC236}">
                <a16:creationId xmlns:a16="http://schemas.microsoft.com/office/drawing/2014/main" id="{97FA89CC-2344-0042-20E1-56F934677774}"/>
              </a:ext>
            </a:extLst>
          </p:cNvPr>
          <p:cNvGrpSpPr/>
          <p:nvPr/>
        </p:nvGrpSpPr>
        <p:grpSpPr>
          <a:xfrm>
            <a:off x="11260510" y="3793217"/>
            <a:ext cx="6803911" cy="4183935"/>
            <a:chOff x="0" y="0"/>
            <a:chExt cx="2608247" cy="882820"/>
          </a:xfrm>
        </p:grpSpPr>
        <p:sp>
          <p:nvSpPr>
            <p:cNvPr id="40" name="Freeform 34">
              <a:extLst>
                <a:ext uri="{FF2B5EF4-FFF2-40B4-BE49-F238E27FC236}">
                  <a16:creationId xmlns:a16="http://schemas.microsoft.com/office/drawing/2014/main" id="{237AB300-2856-EBA5-3C7C-9EB3564FBB75}"/>
                </a:ext>
              </a:extLst>
            </p:cNvPr>
            <p:cNvSpPr/>
            <p:nvPr/>
          </p:nvSpPr>
          <p:spPr>
            <a:xfrm>
              <a:off x="0" y="0"/>
              <a:ext cx="2608247" cy="882820"/>
            </a:xfrm>
            <a:custGeom>
              <a:avLst/>
              <a:gdLst/>
              <a:ahLst/>
              <a:cxnLst/>
              <a:rect l="l" t="t" r="r" b="b"/>
              <a:pathLst>
                <a:path w="2608247" h="882820">
                  <a:moveTo>
                    <a:pt x="23453" y="0"/>
                  </a:moveTo>
                  <a:lnTo>
                    <a:pt x="2584795" y="0"/>
                  </a:lnTo>
                  <a:cubicBezTo>
                    <a:pt x="2597747" y="0"/>
                    <a:pt x="2608247" y="10500"/>
                    <a:pt x="2608247" y="23453"/>
                  </a:cubicBezTo>
                  <a:lnTo>
                    <a:pt x="2608247" y="859368"/>
                  </a:lnTo>
                  <a:cubicBezTo>
                    <a:pt x="2608247" y="872320"/>
                    <a:pt x="2597747" y="882820"/>
                    <a:pt x="2584795" y="882820"/>
                  </a:cubicBezTo>
                  <a:lnTo>
                    <a:pt x="23453" y="882820"/>
                  </a:lnTo>
                  <a:cubicBezTo>
                    <a:pt x="10500" y="882820"/>
                    <a:pt x="0" y="872320"/>
                    <a:pt x="0" y="859368"/>
                  </a:cubicBezTo>
                  <a:lnTo>
                    <a:pt x="0" y="23453"/>
                  </a:lnTo>
                  <a:cubicBezTo>
                    <a:pt x="0" y="10500"/>
                    <a:pt x="10500" y="0"/>
                    <a:pt x="23453" y="0"/>
                  </a:cubicBezTo>
                  <a:close/>
                </a:path>
              </a:pathLst>
            </a:custGeom>
            <a:solidFill>
              <a:srgbClr val="FFC422"/>
            </a:solidFill>
          </p:spPr>
        </p:sp>
        <p:sp>
          <p:nvSpPr>
            <p:cNvPr id="41" name="TextBox 35">
              <a:extLst>
                <a:ext uri="{FF2B5EF4-FFF2-40B4-BE49-F238E27FC236}">
                  <a16:creationId xmlns:a16="http://schemas.microsoft.com/office/drawing/2014/main" id="{EC46A019-D4B5-4F8F-C95C-FCD6C86B76CC}"/>
                </a:ext>
              </a:extLst>
            </p:cNvPr>
            <p:cNvSpPr txBox="1"/>
            <p:nvPr/>
          </p:nvSpPr>
          <p:spPr>
            <a:xfrm>
              <a:off x="0" y="-66675"/>
              <a:ext cx="2608247" cy="94949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42" name="TextBox 36">
            <a:extLst>
              <a:ext uri="{FF2B5EF4-FFF2-40B4-BE49-F238E27FC236}">
                <a16:creationId xmlns:a16="http://schemas.microsoft.com/office/drawing/2014/main" id="{68CE687F-3B28-E949-F14C-4B591F7DAD48}"/>
              </a:ext>
            </a:extLst>
          </p:cNvPr>
          <p:cNvSpPr txBox="1"/>
          <p:nvPr/>
        </p:nvSpPr>
        <p:spPr>
          <a:xfrm>
            <a:off x="11540981" y="3957035"/>
            <a:ext cx="8750688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1" dirty="0">
                <a:solidFill>
                  <a:srgbClr val="1724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REKOMENDASI</a:t>
            </a:r>
          </a:p>
        </p:txBody>
      </p:sp>
      <p:sp>
        <p:nvSpPr>
          <p:cNvPr id="43" name="TextBox 37">
            <a:extLst>
              <a:ext uri="{FF2B5EF4-FFF2-40B4-BE49-F238E27FC236}">
                <a16:creationId xmlns:a16="http://schemas.microsoft.com/office/drawing/2014/main" id="{9A3E66B1-A665-3C97-90E8-6437D2CF6124}"/>
              </a:ext>
            </a:extLst>
          </p:cNvPr>
          <p:cNvSpPr txBox="1"/>
          <p:nvPr/>
        </p:nvSpPr>
        <p:spPr>
          <a:xfrm>
            <a:off x="11295767" y="4410253"/>
            <a:ext cx="6611233" cy="38200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Stakeholder Internal :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memastikan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keberlanjutan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layanan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AKSI KOMPAK agar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dapat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terus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berlaksana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dan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memperluas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Masyarakat</a:t>
            </a:r>
          </a:p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Stakeholder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Eksternal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membangun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komitmen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kolaborasi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pelaksanaan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layanan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AKSI KOMPAK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sebagai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tujuan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bersama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dalam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mencapai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kinerja</a:t>
            </a:r>
            <a:endParaRPr lang="en-US" sz="1600" b="1" dirty="0">
              <a:solidFill>
                <a:srgbClr val="17240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Swasta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: Sponsoring dana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dalam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penyebarluasan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informasi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pemberantasan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Judi Online</a:t>
            </a:r>
          </a:p>
          <a:p>
            <a:pPr marL="342900" indent="-342900" algn="l">
              <a:lnSpc>
                <a:spcPts val="2520"/>
              </a:lnSpc>
              <a:buFont typeface="+mj-lt"/>
              <a:buAutoNum type="arabicPeriod"/>
            </a:pP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Remaja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dan Masyarakat :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Remaja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perlu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didorong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dalam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menghindari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Judi Online dan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menjauhi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dampak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1600" b="1" dirty="0" err="1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dari</a:t>
            </a:r>
            <a:r>
              <a:rPr lang="en-US" sz="1600" b="1" dirty="0">
                <a:solidFill>
                  <a:srgbClr val="172406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Judi Online</a:t>
            </a:r>
          </a:p>
          <a:p>
            <a:pPr algn="l">
              <a:lnSpc>
                <a:spcPts val="2520"/>
              </a:lnSpc>
            </a:pPr>
            <a:endParaRPr lang="en-US" sz="1600" b="1" dirty="0">
              <a:solidFill>
                <a:srgbClr val="172406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44" name="TextBox 36">
            <a:extLst>
              <a:ext uri="{FF2B5EF4-FFF2-40B4-BE49-F238E27FC236}">
                <a16:creationId xmlns:a16="http://schemas.microsoft.com/office/drawing/2014/main" id="{4E9854D8-B673-945E-573E-5BD5DE35E192}"/>
              </a:ext>
            </a:extLst>
          </p:cNvPr>
          <p:cNvSpPr txBox="1"/>
          <p:nvPr/>
        </p:nvSpPr>
        <p:spPr>
          <a:xfrm>
            <a:off x="1302368" y="2231988"/>
            <a:ext cx="8750688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1" dirty="0">
                <a:solidFill>
                  <a:srgbClr val="172406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KESIMPULAN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7299" y="2985479"/>
            <a:ext cx="1535884" cy="4991673"/>
            <a:chOff x="0" y="0"/>
            <a:chExt cx="404513" cy="1314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513" cy="1314679"/>
            </a:xfrm>
            <a:custGeom>
              <a:avLst/>
              <a:gdLst/>
              <a:ahLst/>
              <a:cxnLst/>
              <a:rect l="l" t="t" r="r" b="b"/>
              <a:pathLst>
                <a:path w="404513" h="1314679">
                  <a:moveTo>
                    <a:pt x="151221" y="0"/>
                  </a:moveTo>
                  <a:lnTo>
                    <a:pt x="253292" y="0"/>
                  </a:lnTo>
                  <a:cubicBezTo>
                    <a:pt x="293398" y="0"/>
                    <a:pt x="331862" y="15932"/>
                    <a:pt x="360221" y="44292"/>
                  </a:cubicBezTo>
                  <a:cubicBezTo>
                    <a:pt x="388581" y="72651"/>
                    <a:pt x="404513" y="111115"/>
                    <a:pt x="404513" y="151221"/>
                  </a:cubicBezTo>
                  <a:lnTo>
                    <a:pt x="404513" y="1163458"/>
                  </a:lnTo>
                  <a:cubicBezTo>
                    <a:pt x="404513" y="1203565"/>
                    <a:pt x="388581" y="1242028"/>
                    <a:pt x="360221" y="1270388"/>
                  </a:cubicBezTo>
                  <a:cubicBezTo>
                    <a:pt x="331862" y="1298747"/>
                    <a:pt x="293398" y="1314679"/>
                    <a:pt x="253292" y="1314679"/>
                  </a:cubicBezTo>
                  <a:lnTo>
                    <a:pt x="151221" y="1314679"/>
                  </a:lnTo>
                  <a:cubicBezTo>
                    <a:pt x="111115" y="1314679"/>
                    <a:pt x="72651" y="1298747"/>
                    <a:pt x="44292" y="1270388"/>
                  </a:cubicBezTo>
                  <a:cubicBezTo>
                    <a:pt x="15932" y="1242028"/>
                    <a:pt x="0" y="1203565"/>
                    <a:pt x="0" y="1163458"/>
                  </a:cubicBezTo>
                  <a:lnTo>
                    <a:pt x="0" y="151221"/>
                  </a:lnTo>
                  <a:cubicBezTo>
                    <a:pt x="0" y="111115"/>
                    <a:pt x="15932" y="72651"/>
                    <a:pt x="44292" y="44292"/>
                  </a:cubicBezTo>
                  <a:cubicBezTo>
                    <a:pt x="72651" y="15932"/>
                    <a:pt x="111115" y="0"/>
                    <a:pt x="151221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04513" cy="1381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509415" y="2985479"/>
            <a:ext cx="1535884" cy="4991673"/>
            <a:chOff x="0" y="0"/>
            <a:chExt cx="404513" cy="13146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513" cy="1314679"/>
            </a:xfrm>
            <a:custGeom>
              <a:avLst/>
              <a:gdLst/>
              <a:ahLst/>
              <a:cxnLst/>
              <a:rect l="l" t="t" r="r" b="b"/>
              <a:pathLst>
                <a:path w="404513" h="1314679">
                  <a:moveTo>
                    <a:pt x="151221" y="0"/>
                  </a:moveTo>
                  <a:lnTo>
                    <a:pt x="253292" y="0"/>
                  </a:lnTo>
                  <a:cubicBezTo>
                    <a:pt x="293398" y="0"/>
                    <a:pt x="331862" y="15932"/>
                    <a:pt x="360221" y="44292"/>
                  </a:cubicBezTo>
                  <a:cubicBezTo>
                    <a:pt x="388581" y="72651"/>
                    <a:pt x="404513" y="111115"/>
                    <a:pt x="404513" y="151221"/>
                  </a:cubicBezTo>
                  <a:lnTo>
                    <a:pt x="404513" y="1163458"/>
                  </a:lnTo>
                  <a:cubicBezTo>
                    <a:pt x="404513" y="1203565"/>
                    <a:pt x="388581" y="1242028"/>
                    <a:pt x="360221" y="1270388"/>
                  </a:cubicBezTo>
                  <a:cubicBezTo>
                    <a:pt x="331862" y="1298747"/>
                    <a:pt x="293398" y="1314679"/>
                    <a:pt x="253292" y="1314679"/>
                  </a:cubicBezTo>
                  <a:lnTo>
                    <a:pt x="151221" y="1314679"/>
                  </a:lnTo>
                  <a:cubicBezTo>
                    <a:pt x="111115" y="1314679"/>
                    <a:pt x="72651" y="1298747"/>
                    <a:pt x="44292" y="1270388"/>
                  </a:cubicBezTo>
                  <a:cubicBezTo>
                    <a:pt x="15932" y="1242028"/>
                    <a:pt x="0" y="1203565"/>
                    <a:pt x="0" y="1163458"/>
                  </a:cubicBezTo>
                  <a:lnTo>
                    <a:pt x="0" y="151221"/>
                  </a:lnTo>
                  <a:cubicBezTo>
                    <a:pt x="0" y="111115"/>
                    <a:pt x="15932" y="72651"/>
                    <a:pt x="44292" y="44292"/>
                  </a:cubicBezTo>
                  <a:cubicBezTo>
                    <a:pt x="72651" y="15932"/>
                    <a:pt x="111115" y="0"/>
                    <a:pt x="151221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04513" cy="1381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6631916" y="-1136634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1326885" y="9420708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57849" y="8141712"/>
            <a:ext cx="1315698" cy="1315698"/>
          </a:xfrm>
          <a:custGeom>
            <a:avLst/>
            <a:gdLst/>
            <a:ahLst/>
            <a:cxnLst/>
            <a:rect l="l" t="t" r="r" b="b"/>
            <a:pathLst>
              <a:path w="1315698" h="1315698">
                <a:moveTo>
                  <a:pt x="0" y="0"/>
                </a:moveTo>
                <a:lnTo>
                  <a:pt x="1315698" y="0"/>
                </a:lnTo>
                <a:lnTo>
                  <a:pt x="1315698" y="1315698"/>
                </a:lnTo>
                <a:lnTo>
                  <a:pt x="0" y="131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566592" y="2768785"/>
            <a:ext cx="11301259" cy="6300452"/>
          </a:xfrm>
          <a:custGeom>
            <a:avLst/>
            <a:gdLst/>
            <a:ahLst/>
            <a:cxnLst/>
            <a:rect l="l" t="t" r="r" b="b"/>
            <a:pathLst>
              <a:path w="11301259" h="6300452">
                <a:moveTo>
                  <a:pt x="0" y="0"/>
                </a:moveTo>
                <a:lnTo>
                  <a:pt x="11301259" y="0"/>
                </a:lnTo>
                <a:lnTo>
                  <a:pt x="11301259" y="6300452"/>
                </a:lnTo>
                <a:lnTo>
                  <a:pt x="0" y="630045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1091524" y="1781043"/>
            <a:ext cx="14956282" cy="63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00"/>
              </a:lnSpc>
            </a:pPr>
            <a:r>
              <a:rPr lang="en-US" sz="4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VIDEO IMPLEMENTASI PROYEK PERUBAHAN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423C7D2-64C5-4E6B-2351-DFC6AF3339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30200" y="3785864"/>
            <a:ext cx="3276600" cy="3034035"/>
          </a:xfrm>
          <a:prstGeom prst="rect">
            <a:avLst/>
          </a:prstGeom>
        </p:spPr>
      </p:pic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D28FDDCC-9D1A-D64F-39F6-F9BDAE921A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698677"/>
              </p:ext>
            </p:extLst>
          </p:nvPr>
        </p:nvGraphicFramePr>
        <p:xfrm>
          <a:off x="13106400" y="7136814"/>
          <a:ext cx="3276600" cy="10048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6600">
                  <a:extLst>
                    <a:ext uri="{9D8B030D-6E8A-4147-A177-3AD203B41FA5}">
                      <a16:colId xmlns:a16="http://schemas.microsoft.com/office/drawing/2014/main" val="2861804728"/>
                    </a:ext>
                  </a:extLst>
                </a:gridCol>
              </a:tblGrid>
              <a:tr h="1004898">
                <a:tc>
                  <a:txBody>
                    <a:bodyPr/>
                    <a:lstStyle/>
                    <a:p>
                      <a:r>
                        <a:rPr lang="en-US" dirty="0"/>
                        <a:t>Link Video </a:t>
                      </a:r>
                      <a:r>
                        <a:rPr lang="en-US" dirty="0" err="1"/>
                        <a:t>Implementasi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Proyek</a:t>
                      </a:r>
                      <a:r>
                        <a:rPr lang="en-US" dirty="0"/>
                        <a:t> </a:t>
                      </a:r>
                      <a:r>
                        <a:rPr lang="en-US" dirty="0" err="1"/>
                        <a:t>Perubahan</a:t>
                      </a:r>
                      <a:r>
                        <a:rPr lang="en-US" dirty="0"/>
                        <a:t> </a:t>
                      </a:r>
                    </a:p>
                    <a:p>
                      <a:r>
                        <a:rPr lang="en-US" dirty="0" err="1"/>
                        <a:t>H.Shofyan</a:t>
                      </a:r>
                      <a:r>
                        <a:rPr lang="en-US" dirty="0"/>
                        <a:t> Aripanca,S.Kom.,</a:t>
                      </a:r>
                      <a:r>
                        <a:rPr lang="en-US" dirty="0" err="1"/>
                        <a:t>M.Si</a:t>
                      </a:r>
                      <a:endParaRPr lang="en-ID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5354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538" r="-9538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1339617" y="964725"/>
            <a:ext cx="2105238" cy="693302"/>
            <a:chOff x="0" y="0"/>
            <a:chExt cx="554466" cy="1825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165835" y="4398339"/>
            <a:ext cx="1179493" cy="1179493"/>
          </a:xfrm>
          <a:custGeom>
            <a:avLst/>
            <a:gdLst/>
            <a:ahLst/>
            <a:cxnLst/>
            <a:rect l="l" t="t" r="r" b="b"/>
            <a:pathLst>
              <a:path w="1179493" h="1179493">
                <a:moveTo>
                  <a:pt x="0" y="0"/>
                </a:moveTo>
                <a:lnTo>
                  <a:pt x="1179493" y="0"/>
                </a:lnTo>
                <a:lnTo>
                  <a:pt x="1179493" y="1179493"/>
                </a:lnTo>
                <a:lnTo>
                  <a:pt x="0" y="1179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7133652" y="1028700"/>
            <a:ext cx="125648" cy="12564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7133652" y="1248611"/>
            <a:ext cx="123341" cy="123341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7135959" y="1467202"/>
            <a:ext cx="123341" cy="12334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028700" y="7025549"/>
            <a:ext cx="2964313" cy="2964313"/>
          </a:xfrm>
          <a:custGeom>
            <a:avLst/>
            <a:gdLst/>
            <a:ahLst/>
            <a:cxnLst/>
            <a:rect l="l" t="t" r="r" b="b"/>
            <a:pathLst>
              <a:path w="2964313" h="2964313">
                <a:moveTo>
                  <a:pt x="0" y="0"/>
                </a:moveTo>
                <a:lnTo>
                  <a:pt x="2964313" y="0"/>
                </a:lnTo>
                <a:lnTo>
                  <a:pt x="2964313" y="2964313"/>
                </a:lnTo>
                <a:lnTo>
                  <a:pt x="0" y="29643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-286998" y="1590543"/>
            <a:ext cx="6079448" cy="3641497"/>
          </a:xfrm>
          <a:custGeom>
            <a:avLst/>
            <a:gdLst/>
            <a:ahLst/>
            <a:cxnLst/>
            <a:rect l="l" t="t" r="r" b="b"/>
            <a:pathLst>
              <a:path w="6079448" h="3641497">
                <a:moveTo>
                  <a:pt x="0" y="0"/>
                </a:moveTo>
                <a:lnTo>
                  <a:pt x="6079448" y="0"/>
                </a:lnTo>
                <a:lnTo>
                  <a:pt x="6079448" y="3641497"/>
                </a:lnTo>
                <a:lnTo>
                  <a:pt x="0" y="36414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96" r="-13496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14786243" y="-489307"/>
            <a:ext cx="3760073" cy="11265614"/>
            <a:chOff x="0" y="0"/>
            <a:chExt cx="990307" cy="29670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90307" cy="2967075"/>
            </a:xfrm>
            <a:custGeom>
              <a:avLst/>
              <a:gdLst/>
              <a:ahLst/>
              <a:cxnLst/>
              <a:rect l="l" t="t" r="r" b="b"/>
              <a:pathLst>
                <a:path w="990307" h="2967075">
                  <a:moveTo>
                    <a:pt x="0" y="0"/>
                  </a:moveTo>
                  <a:lnTo>
                    <a:pt x="990307" y="0"/>
                  </a:lnTo>
                  <a:lnTo>
                    <a:pt x="990307" y="2967075"/>
                  </a:lnTo>
                  <a:lnTo>
                    <a:pt x="0" y="2967075"/>
                  </a:lnTo>
                  <a:close/>
                </a:path>
              </a:pathLst>
            </a:custGeom>
            <a:solidFill>
              <a:srgbClr val="FFBA1F">
                <a:alpha val="74902"/>
              </a:srgbClr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990307" cy="3033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397678" y="6239104"/>
            <a:ext cx="4537203" cy="4537203"/>
          </a:xfrm>
          <a:custGeom>
            <a:avLst/>
            <a:gdLst/>
            <a:ahLst/>
            <a:cxnLst/>
            <a:rect l="l" t="t" r="r" b="b"/>
            <a:pathLst>
              <a:path w="4537203" h="4537203">
                <a:moveTo>
                  <a:pt x="0" y="0"/>
                </a:moveTo>
                <a:lnTo>
                  <a:pt x="4537203" y="0"/>
                </a:lnTo>
                <a:lnTo>
                  <a:pt x="4537203" y="4537203"/>
                </a:lnTo>
                <a:lnTo>
                  <a:pt x="0" y="45372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-1339617" y="964725"/>
            <a:ext cx="2105238" cy="693302"/>
            <a:chOff x="0" y="0"/>
            <a:chExt cx="554466" cy="1825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2165835" y="4398339"/>
            <a:ext cx="1179493" cy="1179493"/>
          </a:xfrm>
          <a:custGeom>
            <a:avLst/>
            <a:gdLst/>
            <a:ahLst/>
            <a:cxnLst/>
            <a:rect l="l" t="t" r="r" b="b"/>
            <a:pathLst>
              <a:path w="1179493" h="1179493">
                <a:moveTo>
                  <a:pt x="0" y="0"/>
                </a:moveTo>
                <a:lnTo>
                  <a:pt x="1179493" y="0"/>
                </a:lnTo>
                <a:lnTo>
                  <a:pt x="1179493" y="1179493"/>
                </a:lnTo>
                <a:lnTo>
                  <a:pt x="0" y="117949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17133652" y="1028700"/>
            <a:ext cx="125648" cy="1256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7133652" y="1248611"/>
            <a:ext cx="123341" cy="123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7135959" y="1467202"/>
            <a:ext cx="123341" cy="12334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850620" y="2248793"/>
            <a:ext cx="5408680" cy="5789415"/>
          </a:xfrm>
          <a:custGeom>
            <a:avLst/>
            <a:gdLst/>
            <a:ahLst/>
            <a:cxnLst/>
            <a:rect l="l" t="t" r="r" b="b"/>
            <a:pathLst>
              <a:path w="5408680" h="5789415">
                <a:moveTo>
                  <a:pt x="0" y="0"/>
                </a:moveTo>
                <a:lnTo>
                  <a:pt x="5408680" y="0"/>
                </a:lnTo>
                <a:lnTo>
                  <a:pt x="5408680" y="5789414"/>
                </a:lnTo>
                <a:lnTo>
                  <a:pt x="0" y="578941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1114425" y="1663010"/>
            <a:ext cx="11051410" cy="17246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39"/>
              </a:lnSpc>
            </a:pPr>
            <a:r>
              <a:rPr lang="en-US" sz="10099" b="1" dirty="0">
                <a:solidFill>
                  <a:srgbClr val="FFFFFF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TERIMA KASIH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114425" y="829941"/>
            <a:ext cx="5981639" cy="11699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36"/>
              </a:lnSpc>
            </a:pPr>
            <a:r>
              <a:rPr lang="en-US" sz="6812" b="1">
                <a:solidFill>
                  <a:srgbClr val="FFBA1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SEKIAN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11291613" y="7609043"/>
            <a:ext cx="6526694" cy="1649257"/>
            <a:chOff x="0" y="0"/>
            <a:chExt cx="2004407" cy="50650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2004407" cy="506502"/>
            </a:xfrm>
            <a:custGeom>
              <a:avLst/>
              <a:gdLst/>
              <a:ahLst/>
              <a:cxnLst/>
              <a:rect l="l" t="t" r="r" b="b"/>
              <a:pathLst>
                <a:path w="2004407" h="506502">
                  <a:moveTo>
                    <a:pt x="60496" y="0"/>
                  </a:moveTo>
                  <a:lnTo>
                    <a:pt x="1943911" y="0"/>
                  </a:lnTo>
                  <a:cubicBezTo>
                    <a:pt x="1977322" y="0"/>
                    <a:pt x="2004407" y="27085"/>
                    <a:pt x="2004407" y="60496"/>
                  </a:cubicBezTo>
                  <a:lnTo>
                    <a:pt x="2004407" y="446006"/>
                  </a:lnTo>
                  <a:cubicBezTo>
                    <a:pt x="2004407" y="462051"/>
                    <a:pt x="1998033" y="477438"/>
                    <a:pt x="1986688" y="488783"/>
                  </a:cubicBezTo>
                  <a:cubicBezTo>
                    <a:pt x="1975343" y="500128"/>
                    <a:pt x="1959956" y="506502"/>
                    <a:pt x="1943911" y="506502"/>
                  </a:cubicBezTo>
                  <a:lnTo>
                    <a:pt x="60496" y="506502"/>
                  </a:lnTo>
                  <a:cubicBezTo>
                    <a:pt x="44451" y="506502"/>
                    <a:pt x="29064" y="500128"/>
                    <a:pt x="17719" y="488783"/>
                  </a:cubicBezTo>
                  <a:cubicBezTo>
                    <a:pt x="6374" y="477438"/>
                    <a:pt x="0" y="462051"/>
                    <a:pt x="0" y="446006"/>
                  </a:cubicBezTo>
                  <a:lnTo>
                    <a:pt x="0" y="60496"/>
                  </a:lnTo>
                  <a:cubicBezTo>
                    <a:pt x="0" y="44451"/>
                    <a:pt x="6374" y="29064"/>
                    <a:pt x="17719" y="17719"/>
                  </a:cubicBezTo>
                  <a:cubicBezTo>
                    <a:pt x="29064" y="6374"/>
                    <a:pt x="44451" y="0"/>
                    <a:pt x="60496" y="0"/>
                  </a:cubicBezTo>
                  <a:close/>
                </a:path>
              </a:pathLst>
            </a:custGeom>
            <a:solidFill>
              <a:srgbClr val="38B6FF"/>
            </a:solidFill>
            <a:ln cap="rnd">
              <a:noFill/>
              <a:prstDash val="solid"/>
              <a:round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2004407" cy="5731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291613" y="7698134"/>
            <a:ext cx="6526694" cy="13131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61"/>
              </a:lnSpc>
            </a:pPr>
            <a:r>
              <a:rPr lang="en-US" sz="2543" b="1" spc="-50">
                <a:solidFill>
                  <a:srgbClr val="172406"/>
                </a:solidFill>
                <a:latin typeface="Poppins Bold"/>
                <a:ea typeface="Poppins Bold"/>
                <a:cs typeface="Poppins Bold"/>
                <a:sym typeface="Poppins Bold"/>
              </a:rPr>
              <a:t>H. SHOFYAN ARIPANCA,S.KOM.M.SI</a:t>
            </a:r>
          </a:p>
          <a:p>
            <a:pPr algn="ctr">
              <a:lnSpc>
                <a:spcPts val="700"/>
              </a:lnSpc>
            </a:pPr>
            <a:endParaRPr lang="en-US" sz="2543" b="1" spc="-50">
              <a:solidFill>
                <a:srgbClr val="172406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algn="ctr">
              <a:lnSpc>
                <a:spcPts val="3001"/>
              </a:lnSpc>
            </a:pPr>
            <a:r>
              <a:rPr lang="en-US" sz="2143" b="1" spc="-42">
                <a:solidFill>
                  <a:srgbClr val="172406"/>
                </a:solidFill>
                <a:latin typeface="Poppins Bold"/>
                <a:ea typeface="Poppins Bold"/>
                <a:cs typeface="Poppins Bold"/>
                <a:sym typeface="Poppins Bold"/>
              </a:rPr>
              <a:t>KEPALA DINAS PERPUSTAKAAN DAN KEARSIPAN KABUPATEN MUARA ENIM</a:t>
            </a:r>
          </a:p>
        </p:txBody>
      </p:sp>
      <p:sp>
        <p:nvSpPr>
          <p:cNvPr id="29" name="TextBox 21">
            <a:extLst>
              <a:ext uri="{FF2B5EF4-FFF2-40B4-BE49-F238E27FC236}">
                <a16:creationId xmlns:a16="http://schemas.microsoft.com/office/drawing/2014/main" id="{DEC71480-865F-3D40-338F-EB3B3E77FA0A}"/>
              </a:ext>
            </a:extLst>
          </p:cNvPr>
          <p:cNvSpPr txBox="1"/>
          <p:nvPr/>
        </p:nvSpPr>
        <p:spPr>
          <a:xfrm>
            <a:off x="725860" y="3348287"/>
            <a:ext cx="7579940" cy="8440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Beli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Lilin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pas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hari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mendung</a:t>
            </a:r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Jangan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lupa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membawa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payung</a:t>
            </a:r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Judi online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berharap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untung</a:t>
            </a:r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Justru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yang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ada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membawa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buntung</a:t>
            </a:r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Ke Jakarta BELI PEPAYA</a:t>
            </a:r>
          </a:p>
          <a:p>
            <a:pPr algn="l"/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Singgah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sebentar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dimangga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dua</a:t>
            </a:r>
          </a:p>
          <a:p>
            <a:pPr algn="l"/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Siapa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bilang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bermain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judi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bisa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kaya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Anak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bini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menjadi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sengsara</a:t>
            </a:r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Bukan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Tombak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sembarang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tombak 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Tombak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dibeli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dari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Semarang</a:t>
            </a: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Ayo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dukung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aksi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kompak</a:t>
            </a:r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Stop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judi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online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dari</a:t>
            </a:r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sekarang</a:t>
            </a:r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endParaRPr lang="en-US" sz="2000" b="1" dirty="0">
              <a:solidFill>
                <a:schemeClr val="bg1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/>
            <a:r>
              <a:rPr lang="en-US" sz="2000" b="1" dirty="0">
                <a:solidFill>
                  <a:schemeClr val="bg1"/>
                </a:solidFill>
                <a:latin typeface="Montserrat Heavy"/>
                <a:ea typeface="Montserrat Heavy"/>
                <a:cs typeface="Montserrat Heavy"/>
                <a:sym typeface="Montserrat Heavy"/>
              </a:rPr>
              <a:t>#STOP JUDI ONLINE DUKUNG AKSI KOMPAK</a:t>
            </a:r>
          </a:p>
          <a:p>
            <a:pPr algn="l">
              <a:lnSpc>
                <a:spcPts val="14139"/>
              </a:lnSpc>
            </a:pPr>
            <a:endParaRPr lang="en-US" sz="1400" b="1" dirty="0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  <a:p>
            <a:pPr algn="l">
              <a:lnSpc>
                <a:spcPts val="14139"/>
              </a:lnSpc>
            </a:pPr>
            <a:endParaRPr lang="en-US" sz="1400" b="1" dirty="0">
              <a:solidFill>
                <a:srgbClr val="FFFFFF"/>
              </a:solidFill>
              <a:latin typeface="Montserrat Heavy"/>
              <a:ea typeface="Montserrat Heavy"/>
              <a:cs typeface="Montserrat Heavy"/>
              <a:sym typeface="Montserrat Heavy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2577733" y="-199834"/>
            <a:ext cx="8241793" cy="6337301"/>
            <a:chOff x="0" y="0"/>
            <a:chExt cx="2170678" cy="166908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678" cy="1669083"/>
            </a:xfrm>
            <a:custGeom>
              <a:avLst/>
              <a:gdLst/>
              <a:ahLst/>
              <a:cxnLst/>
              <a:rect l="l" t="t" r="r" b="b"/>
              <a:pathLst>
                <a:path w="2170678" h="1669083">
                  <a:moveTo>
                    <a:pt x="28180" y="0"/>
                  </a:moveTo>
                  <a:lnTo>
                    <a:pt x="2142498" y="0"/>
                  </a:lnTo>
                  <a:cubicBezTo>
                    <a:pt x="2149972" y="0"/>
                    <a:pt x="2157139" y="2969"/>
                    <a:pt x="2162424" y="8254"/>
                  </a:cubicBezTo>
                  <a:cubicBezTo>
                    <a:pt x="2167709" y="13539"/>
                    <a:pt x="2170678" y="20707"/>
                    <a:pt x="2170678" y="28180"/>
                  </a:cubicBezTo>
                  <a:lnTo>
                    <a:pt x="2170678" y="1640903"/>
                  </a:lnTo>
                  <a:cubicBezTo>
                    <a:pt x="2170678" y="1656467"/>
                    <a:pt x="2158061" y="1669083"/>
                    <a:pt x="2142498" y="1669083"/>
                  </a:cubicBezTo>
                  <a:lnTo>
                    <a:pt x="28180" y="1669083"/>
                  </a:lnTo>
                  <a:cubicBezTo>
                    <a:pt x="12617" y="1669083"/>
                    <a:pt x="0" y="1656467"/>
                    <a:pt x="0" y="1640903"/>
                  </a:cubicBezTo>
                  <a:lnTo>
                    <a:pt x="0" y="28180"/>
                  </a:lnTo>
                  <a:cubicBezTo>
                    <a:pt x="0" y="12617"/>
                    <a:pt x="12617" y="0"/>
                    <a:pt x="2818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170678" cy="1735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13999" y="1631653"/>
            <a:ext cx="6713304" cy="3435647"/>
            <a:chOff x="0" y="0"/>
            <a:chExt cx="1040067" cy="110640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40067" cy="1106403"/>
            </a:xfrm>
            <a:custGeom>
              <a:avLst/>
              <a:gdLst/>
              <a:ahLst/>
              <a:cxnLst/>
              <a:rect l="l" t="t" r="r" b="b"/>
              <a:pathLst>
                <a:path w="1040067" h="1106403">
                  <a:moveTo>
                    <a:pt x="26524" y="0"/>
                  </a:moveTo>
                  <a:lnTo>
                    <a:pt x="1013542" y="0"/>
                  </a:lnTo>
                  <a:cubicBezTo>
                    <a:pt x="1028191" y="0"/>
                    <a:pt x="1040067" y="11875"/>
                    <a:pt x="1040067" y="26524"/>
                  </a:cubicBezTo>
                  <a:lnTo>
                    <a:pt x="1040067" y="1079879"/>
                  </a:lnTo>
                  <a:cubicBezTo>
                    <a:pt x="1040067" y="1086913"/>
                    <a:pt x="1037272" y="1093660"/>
                    <a:pt x="1032298" y="1098634"/>
                  </a:cubicBezTo>
                  <a:cubicBezTo>
                    <a:pt x="1027324" y="1103608"/>
                    <a:pt x="1020577" y="1106403"/>
                    <a:pt x="1013542" y="1106403"/>
                  </a:cubicBezTo>
                  <a:lnTo>
                    <a:pt x="26524" y="1106403"/>
                  </a:lnTo>
                  <a:cubicBezTo>
                    <a:pt x="11875" y="1106403"/>
                    <a:pt x="0" y="1094527"/>
                    <a:pt x="0" y="1079879"/>
                  </a:cubicBezTo>
                  <a:lnTo>
                    <a:pt x="0" y="26524"/>
                  </a:lnTo>
                  <a:cubicBezTo>
                    <a:pt x="0" y="11875"/>
                    <a:pt x="11875" y="0"/>
                    <a:pt x="26524" y="0"/>
                  </a:cubicBezTo>
                  <a:close/>
                </a:path>
              </a:pathLst>
            </a:custGeom>
            <a:blipFill>
              <a:blip r:embed="rId2"/>
              <a:stretch>
                <a:fillRect l="-67300" r="-73101"/>
              </a:stretch>
            </a:blipFill>
          </p:spPr>
        </p:sp>
      </p:grpSp>
      <p:grpSp>
        <p:nvGrpSpPr>
          <p:cNvPr id="7" name="Group 7"/>
          <p:cNvGrpSpPr/>
          <p:nvPr/>
        </p:nvGrpSpPr>
        <p:grpSpPr>
          <a:xfrm>
            <a:off x="16471646" y="314705"/>
            <a:ext cx="2105238" cy="693302"/>
            <a:chOff x="0" y="0"/>
            <a:chExt cx="554466" cy="1825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6028472" y="9629151"/>
            <a:ext cx="1315698" cy="1315698"/>
          </a:xfrm>
          <a:custGeom>
            <a:avLst/>
            <a:gdLst/>
            <a:ahLst/>
            <a:cxnLst/>
            <a:rect l="l" t="t" r="r" b="b"/>
            <a:pathLst>
              <a:path w="1315698" h="1315698">
                <a:moveTo>
                  <a:pt x="0" y="0"/>
                </a:moveTo>
                <a:lnTo>
                  <a:pt x="1315698" y="0"/>
                </a:lnTo>
                <a:lnTo>
                  <a:pt x="1315698" y="1315698"/>
                </a:lnTo>
                <a:lnTo>
                  <a:pt x="0" y="131569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6028472" y="456540"/>
            <a:ext cx="9800293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00"/>
              </a:lnSpc>
            </a:pPr>
            <a:r>
              <a:rPr lang="en-US" sz="37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IMPLEMENTASI PROYEK PERUBAHAN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543164" y="1250031"/>
            <a:ext cx="9800293" cy="2819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100"/>
              </a:lnSpc>
            </a:pPr>
            <a:r>
              <a:rPr lang="en-US" sz="2100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OKTOBER-DESEMBER 2024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A425B0-5BEF-F040-BF6E-F5D5D9AE6C8C}"/>
              </a:ext>
            </a:extLst>
          </p:cNvPr>
          <p:cNvSpPr txBox="1"/>
          <p:nvPr/>
        </p:nvSpPr>
        <p:spPr>
          <a:xfrm>
            <a:off x="8077200" y="9036969"/>
            <a:ext cx="110738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/>
              <a:t>https://drive.google.com/drive/folders/1c5-UGgIF4efOHdv1upC6z-I9yON8urMj?usp=drive_link</a:t>
            </a:r>
          </a:p>
        </p:txBody>
      </p:sp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884DAF3D-7204-5ED3-A370-CFA5DFE724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1977220"/>
              </p:ext>
            </p:extLst>
          </p:nvPr>
        </p:nvGraphicFramePr>
        <p:xfrm>
          <a:off x="7239001" y="1148665"/>
          <a:ext cx="10363200" cy="7444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9410">
                  <a:extLst>
                    <a:ext uri="{9D8B030D-6E8A-4147-A177-3AD203B41FA5}">
                      <a16:colId xmlns:a16="http://schemas.microsoft.com/office/drawing/2014/main" val="2778747367"/>
                    </a:ext>
                  </a:extLst>
                </a:gridCol>
                <a:gridCol w="2332664">
                  <a:extLst>
                    <a:ext uri="{9D8B030D-6E8A-4147-A177-3AD203B41FA5}">
                      <a16:colId xmlns:a16="http://schemas.microsoft.com/office/drawing/2014/main" val="1602520276"/>
                    </a:ext>
                  </a:extLst>
                </a:gridCol>
                <a:gridCol w="3771640">
                  <a:extLst>
                    <a:ext uri="{9D8B030D-6E8A-4147-A177-3AD203B41FA5}">
                      <a16:colId xmlns:a16="http://schemas.microsoft.com/office/drawing/2014/main" val="2591415839"/>
                    </a:ext>
                  </a:extLst>
                </a:gridCol>
                <a:gridCol w="1305853">
                  <a:extLst>
                    <a:ext uri="{9D8B030D-6E8A-4147-A177-3AD203B41FA5}">
                      <a16:colId xmlns:a16="http://schemas.microsoft.com/office/drawing/2014/main" val="4028030248"/>
                    </a:ext>
                  </a:extLst>
                </a:gridCol>
                <a:gridCol w="988356">
                  <a:extLst>
                    <a:ext uri="{9D8B030D-6E8A-4147-A177-3AD203B41FA5}">
                      <a16:colId xmlns:a16="http://schemas.microsoft.com/office/drawing/2014/main" val="3734236227"/>
                    </a:ext>
                  </a:extLst>
                </a:gridCol>
                <a:gridCol w="1445277">
                  <a:extLst>
                    <a:ext uri="{9D8B030D-6E8A-4147-A177-3AD203B41FA5}">
                      <a16:colId xmlns:a16="http://schemas.microsoft.com/office/drawing/2014/main" val="2046317935"/>
                    </a:ext>
                  </a:extLst>
                </a:gridCol>
              </a:tblGrid>
              <a:tr h="50466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id-ID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No</a:t>
                      </a:r>
                      <a:endParaRPr lang="en-ID" sz="14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en-US" sz="1400" b="1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Milestone</a:t>
                      </a:r>
                      <a:endParaRPr lang="en-ID" sz="14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5" algn="ctr">
                        <a:lnSpc>
                          <a:spcPct val="107000"/>
                        </a:lnSpc>
                      </a:pPr>
                      <a:r>
                        <a:rPr lang="id-ID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Output Kunci</a:t>
                      </a:r>
                      <a:endParaRPr lang="en-ID" sz="14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7000"/>
                        </a:lnSpc>
                      </a:pPr>
                      <a:r>
                        <a:rPr lang="id-ID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Waktu</a:t>
                      </a:r>
                      <a:endParaRPr lang="en-ID" sz="14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7000"/>
                        </a:lnSpc>
                      </a:pPr>
                      <a:r>
                        <a:rPr lang="id-ID" sz="1400" b="1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Capaian </a:t>
                      </a:r>
                      <a:endParaRPr lang="en-ID" sz="14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7000"/>
                        </a:lnSpc>
                      </a:pPr>
                      <a:r>
                        <a:rPr lang="id-ID" sz="1400" b="1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Evidence</a:t>
                      </a:r>
                      <a:endParaRPr lang="en-ID" sz="14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015137524"/>
                  </a:ext>
                </a:extLst>
              </a:tr>
              <a:tr h="59055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Melaksanakan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Forum Knowledge Sharing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Literasi</a:t>
                      </a: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Ekonomi</a:t>
                      </a:r>
                      <a:r>
                        <a:rPr lang="id-ID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.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Daftar hadir Peserta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Notulen 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Dokumentasi 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65523332"/>
                  </a:ext>
                </a:extLst>
              </a:tr>
              <a:tr h="534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2.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en-US" sz="1200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Terbentuknya</a:t>
                      </a:r>
                      <a:r>
                        <a:rPr lang="id-ID" sz="1200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tim kerja 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 SK TIM Inovasi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704025322"/>
                  </a:ext>
                </a:extLst>
              </a:tr>
              <a:tr h="53452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3.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fi-FI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Tersedianya</a:t>
                      </a:r>
                      <a:r>
                        <a:rPr lang="id-ID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proses bisnis layanan AKSI KOMPAK.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Proses Bisnis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lvl="0" indent="-342900" algn="just">
                        <a:lnSpc>
                          <a:spcPct val="107000"/>
                        </a:lnSpc>
                        <a:buFont typeface="+mj-lt"/>
                        <a:buAutoNum type="arabicPeriod"/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Sosialisasi Bisnis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100%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919363281"/>
                  </a:ext>
                </a:extLst>
              </a:tr>
              <a:tr h="57633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4.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r>
                        <a:rPr lang="en-US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Terbentuknya</a:t>
                      </a:r>
                      <a:r>
                        <a:rPr lang="id-ID" sz="1200" kern="12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Sekretariat AKSI KOMPAK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0015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Melibatkan TIM Efektif didalam Mendesain Logo dan Motto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120015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 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84455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347551765"/>
                  </a:ext>
                </a:extLst>
              </a:tr>
              <a:tr h="534522">
                <a:tc>
                  <a:txBody>
                    <a:bodyPr/>
                    <a:lstStyle/>
                    <a:p>
                      <a:pPr marL="65405" algn="ctr">
                        <a:lnSpc>
                          <a:spcPts val="1250"/>
                        </a:lnSpc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5.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59055" algn="just">
                        <a:lnSpc>
                          <a:spcPct val="107000"/>
                        </a:lnSpc>
                      </a:pPr>
                      <a:r>
                        <a:rPr lang="fi-FI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Tersusunnya 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buku</a:t>
                      </a:r>
                      <a:r>
                        <a:rPr lang="id-ID" sz="1200" kern="100" spc="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saku</a:t>
                      </a:r>
                      <a:r>
                        <a:rPr lang="id-ID" sz="1200" kern="100" spc="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literasi keuangan anti judi</a:t>
                      </a:r>
                      <a:r>
                        <a:rPr lang="id-ID" sz="1200" kern="100" spc="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online.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61595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  <a:tabLst>
                          <a:tab pos="390525" algn="l"/>
                          <a:tab pos="930275" algn="l"/>
                          <a:tab pos="953135" algn="l"/>
                        </a:tabLst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Buku Saku 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marR="61595" lvl="0" indent="-342900">
                        <a:lnSpc>
                          <a:spcPct val="107000"/>
                        </a:lnSpc>
                        <a:buFont typeface="+mj-lt"/>
                        <a:buAutoNum type="arabicPeriod"/>
                        <a:tabLst>
                          <a:tab pos="390525" algn="l"/>
                          <a:tab pos="930275" algn="l"/>
                          <a:tab pos="953135" algn="l"/>
                        </a:tabLst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Liflet Judi Online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algn="ctr">
                        <a:lnSpc>
                          <a:spcPts val="13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3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737930253"/>
                  </a:ext>
                </a:extLst>
              </a:tr>
              <a:tr h="534522">
                <a:tc>
                  <a:txBody>
                    <a:bodyPr/>
                    <a:lstStyle/>
                    <a:p>
                      <a:pPr marL="65405" algn="ctr">
                        <a:lnSpc>
                          <a:spcPts val="125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6.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548005">
                        <a:lnSpc>
                          <a:spcPct val="107000"/>
                        </a:lnSpc>
                      </a:pPr>
                      <a:r>
                        <a:rPr lang="en-US" sz="1200" kern="100" spc="5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Terbentuknya</a:t>
                      </a:r>
                      <a:r>
                        <a:rPr lang="en-US" sz="1200" kern="100" spc="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kader</a:t>
                      </a:r>
                      <a:r>
                        <a:rPr lang="id-ID" sz="1200" kern="100" spc="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sebagi </a:t>
                      </a:r>
                      <a:r>
                        <a:rPr lang="id-ID" sz="1200" kern="100" spc="-295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PIC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marR="61595" lvl="0" indent="-342900">
                        <a:lnSpc>
                          <a:spcPts val="1260"/>
                        </a:lnSpc>
                        <a:buFont typeface="+mj-lt"/>
                        <a:buAutoNum type="arabicPeriod"/>
                        <a:tabLst>
                          <a:tab pos="805815" algn="l"/>
                        </a:tabLst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SK TIM PIC 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marR="61595" lvl="0" indent="-342900">
                        <a:lnSpc>
                          <a:spcPts val="1260"/>
                        </a:lnSpc>
                        <a:buFont typeface="+mj-lt"/>
                        <a:buAutoNum type="arabicPeriod"/>
                        <a:tabLst>
                          <a:tab pos="805815" algn="l"/>
                        </a:tabLst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Sosialisasi Kampanye AKSI KOMPAK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2230" algn="ctr">
                        <a:lnSpc>
                          <a:spcPct val="107000"/>
                        </a:lnSpc>
                        <a:tabLst>
                          <a:tab pos="1271270" algn="l"/>
                        </a:tabLst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2230">
                        <a:lnSpc>
                          <a:spcPct val="107000"/>
                        </a:lnSpc>
                        <a:tabLst>
                          <a:tab pos="1271270" algn="l"/>
                        </a:tabLst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2230">
                        <a:lnSpc>
                          <a:spcPct val="107000"/>
                        </a:lnSpc>
                        <a:tabLst>
                          <a:tab pos="1271270" algn="l"/>
                        </a:tabLst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521461887"/>
                  </a:ext>
                </a:extLst>
              </a:tr>
              <a:tr h="540234">
                <a:tc>
                  <a:txBody>
                    <a:bodyPr/>
                    <a:lstStyle/>
                    <a:p>
                      <a:pPr marL="65405" algn="ctr">
                        <a:lnSpc>
                          <a:spcPct val="107000"/>
                        </a:lnSpc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7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.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fi-FI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Terlaksananya 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sosialisasi</a:t>
                      </a:r>
                      <a:r>
                        <a:rPr lang="id-ID" sz="1200" kern="100" spc="-29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dan</a:t>
                      </a:r>
                      <a:r>
                        <a:rPr lang="id-ID" sz="1200" kern="100" spc="5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launchingAKSI KOMPAK.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80"/>
                        </a:lnSpc>
                        <a:buFont typeface="+mj-lt"/>
                        <a:buAutoNum type="arabicPeriod"/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Daftar Hadir Sosialisasi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lvl="0" indent="-342900">
                        <a:lnSpc>
                          <a:spcPts val="1280"/>
                        </a:lnSpc>
                        <a:buFont typeface="+mj-lt"/>
                        <a:buAutoNum type="arabicPeriod"/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Dukungan dan Komitmen bersama AKSI KOMPAK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100%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23206014"/>
                  </a:ext>
                </a:extLst>
              </a:tr>
              <a:tr h="534522">
                <a:tc>
                  <a:txBody>
                    <a:bodyPr/>
                    <a:lstStyle/>
                    <a:p>
                      <a:pPr marL="65405" algn="ctr">
                        <a:lnSpc>
                          <a:spcPct val="107000"/>
                        </a:lnSpc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8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fi-FI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Terlaksananya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asistensi kader AKSI KOMPAK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8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Pendampingan Peserta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310">
                        <a:lnSpc>
                          <a:spcPts val="128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Materi 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Arial MT"/>
                        </a:rPr>
                        <a:t>100%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2347956069"/>
                  </a:ext>
                </a:extLst>
              </a:tr>
              <a:tr h="534522">
                <a:tc>
                  <a:txBody>
                    <a:bodyPr/>
                    <a:lstStyle/>
                    <a:p>
                      <a:pPr marL="65405" algn="ctr">
                        <a:lnSpc>
                          <a:spcPct val="107000"/>
                        </a:lnSpc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9.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Terimplementasinya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AKSI KOMPAK.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8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Himbauan ke peserta dari sekolah melalui Kader Duta Baca 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85893786"/>
                  </a:ext>
                </a:extLst>
              </a:tr>
              <a:tr h="823471">
                <a:tc>
                  <a:txBody>
                    <a:bodyPr/>
                    <a:lstStyle/>
                    <a:p>
                      <a:pPr marL="65405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1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0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fi-FI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Terlaksananya</a:t>
                      </a: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pendampingan dan supervisi bagi kader AKSI KOMPAK.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80"/>
                        </a:lnSpc>
                        <a:buFont typeface="+mj-lt"/>
                        <a:buAutoNum type="arabicPeriod"/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Pengisisan Materi dari Kementerian Agama Larangan Judi Online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lvl="0" indent="-342900">
                        <a:lnSpc>
                          <a:spcPts val="1280"/>
                        </a:lnSpc>
                        <a:buFont typeface="+mj-lt"/>
                        <a:buAutoNum type="arabicPeriod"/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Pengisian Materi dari Polres Muara Enim Pencegahan Judi Online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en-US" sz="1200" kern="100" dirty="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Arial MT"/>
                        </a:rPr>
                        <a:t>100%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4843355"/>
                  </a:ext>
                </a:extLst>
              </a:tr>
              <a:tr h="590554">
                <a:tc>
                  <a:txBody>
                    <a:bodyPr/>
                    <a:lstStyle/>
                    <a:p>
                      <a:pPr marL="65405">
                        <a:lnSpc>
                          <a:spcPct val="107000"/>
                        </a:lnSpc>
                      </a:pP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1</a:t>
                      </a: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1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58420" algn="just">
                        <a:lnSpc>
                          <a:spcPct val="107000"/>
                        </a:lnSpc>
                      </a:pPr>
                      <a:r>
                        <a:rPr lang="fi-FI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Terlaksananya</a:t>
                      </a:r>
                      <a:r>
                        <a:rPr lang="id-ID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 monitoring dan evaluasi	AKSI KOMPAK.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310">
                        <a:lnSpc>
                          <a:spcPct val="107000"/>
                        </a:lnSpc>
                      </a:pPr>
                      <a:r>
                        <a:rPr lang="fi-FI" sz="1200" kern="10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>
                        <a:lnSpc>
                          <a:spcPts val="128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Pengecekan dalam Pemanfaatan Website Pelaper on AKSI KOMPAK 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538677080"/>
                  </a:ext>
                </a:extLst>
              </a:tr>
              <a:tr h="534522">
                <a:tc>
                  <a:txBody>
                    <a:bodyPr/>
                    <a:lstStyle/>
                    <a:p>
                      <a:pPr marL="65405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12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58420" algn="just">
                        <a:lnSpc>
                          <a:spcPct val="107000"/>
                        </a:lnSpc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Melaksanakan diseminasi AKSI KOMPAK.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67310" marR="58420" algn="just">
                        <a:lnSpc>
                          <a:spcPct val="107000"/>
                        </a:lnSpc>
                      </a:pPr>
                      <a:r>
                        <a:rPr lang="fi-FI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 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ts val="1280"/>
                        </a:lnSpc>
                        <a:buFont typeface="+mj-lt"/>
                        <a:buAutoNum type="arabicPeriod"/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Poster 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  <a:p>
                      <a:pPr marL="342900" lvl="0" indent="-342900">
                        <a:lnSpc>
                          <a:spcPts val="1280"/>
                        </a:lnSpc>
                        <a:buFont typeface="+mj-lt"/>
                        <a:buAutoNum type="arabicPeriod"/>
                      </a:pPr>
                      <a:r>
                        <a:rPr lang="id-ID" sz="1200" kern="1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Tahoma" panose="020B0604030504040204" pitchFamily="34" charset="0"/>
                          <a:cs typeface="Arial MT"/>
                        </a:rPr>
                        <a:t>Surat Kabar Online</a:t>
                      </a: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ctr">
                        <a:lnSpc>
                          <a:spcPct val="107000"/>
                        </a:lnSpc>
                      </a:pPr>
                      <a:r>
                        <a:rPr lang="id-ID" sz="1200" kern="100">
                          <a:effectLst/>
                          <a:latin typeface="Arial" panose="020B0604020202020204" pitchFamily="34" charset="0"/>
                          <a:ea typeface="Arial MT"/>
                          <a:cs typeface="Arial MT"/>
                        </a:rPr>
                        <a:t>1 Minggu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r>
                        <a:rPr lang="en-US" sz="1200" kern="100">
                          <a:solidFill>
                            <a:srgbClr val="000000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Arial MT"/>
                        </a:rPr>
                        <a:t>100%</a:t>
                      </a:r>
                      <a:endParaRPr lang="en-ID" sz="1200" kern="10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67310" marR="64135" algn="just">
                        <a:lnSpc>
                          <a:spcPct val="107000"/>
                        </a:lnSpc>
                      </a:pPr>
                      <a:endParaRPr lang="en-ID" sz="1200" kern="100" dirty="0">
                        <a:effectLst/>
                        <a:latin typeface="Arial MT"/>
                        <a:ea typeface="Arial MT"/>
                        <a:cs typeface="Arial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383633243"/>
                  </a:ext>
                </a:extLst>
              </a:tr>
            </a:tbl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D523D5CA-8C36-1DB6-5492-A9A6432187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9" y="5327001"/>
            <a:ext cx="6686723" cy="376304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D086A01-B5F6-2495-C958-7FA1FC5FB0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56675" y="1678281"/>
            <a:ext cx="335925" cy="40957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CD6BAC-3E74-CBC0-886D-2A362D5CA8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53966" y="3442422"/>
            <a:ext cx="335925" cy="40957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B0B0138-1423-A39C-DFC6-1B001100A1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53968" y="2272639"/>
            <a:ext cx="335925" cy="40957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F0CFAE5-CC4E-7A0D-B428-5F03942EC5E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53967" y="2848064"/>
            <a:ext cx="335925" cy="40957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840765E-7B86-6367-1CAF-FBEE087E6A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90790" y="7501725"/>
            <a:ext cx="335925" cy="40957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4602D0F3-4B11-2A13-E94F-BCD6B105DF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707901" y="8095126"/>
            <a:ext cx="335925" cy="40957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2E3698E-8A14-D20F-CB34-658F773F5E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75619" y="5575514"/>
            <a:ext cx="335925" cy="40957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3BD2548-C12A-B52B-A71E-B1461D3E350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86636" y="6160236"/>
            <a:ext cx="335925" cy="409576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60A9785C-32D7-7383-63B9-25A4F035DD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51259" y="6798945"/>
            <a:ext cx="335925" cy="4095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EE1C13D-743B-C1DC-5D79-CC324997F6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51259" y="3979508"/>
            <a:ext cx="335925" cy="409576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CABFE1A-AE5D-AAD5-094F-220F1DC777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93114" y="5048937"/>
            <a:ext cx="335925" cy="4095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E08E801-4D2B-B3B6-B6C2-8227779AD1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16675620" y="4550756"/>
            <a:ext cx="335925" cy="40957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9144000" y="9258300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705993" y="3220603"/>
            <a:ext cx="1411986" cy="5225280"/>
            <a:chOff x="0" y="0"/>
            <a:chExt cx="316752" cy="11721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6752" cy="1172192"/>
            </a:xfrm>
            <a:custGeom>
              <a:avLst/>
              <a:gdLst/>
              <a:ahLst/>
              <a:cxnLst/>
              <a:rect l="l" t="t" r="r" b="b"/>
              <a:pathLst>
                <a:path w="316752" h="1172192">
                  <a:moveTo>
                    <a:pt x="158376" y="0"/>
                  </a:moveTo>
                  <a:lnTo>
                    <a:pt x="158376" y="0"/>
                  </a:lnTo>
                  <a:cubicBezTo>
                    <a:pt x="245845" y="0"/>
                    <a:pt x="316752" y="70907"/>
                    <a:pt x="316752" y="158376"/>
                  </a:cubicBezTo>
                  <a:lnTo>
                    <a:pt x="316752" y="1013816"/>
                  </a:lnTo>
                  <a:cubicBezTo>
                    <a:pt x="316752" y="1101285"/>
                    <a:pt x="245845" y="1172192"/>
                    <a:pt x="158376" y="1172192"/>
                  </a:cubicBezTo>
                  <a:lnTo>
                    <a:pt x="158376" y="1172192"/>
                  </a:lnTo>
                  <a:cubicBezTo>
                    <a:pt x="70907" y="1172192"/>
                    <a:pt x="0" y="1101285"/>
                    <a:pt x="0" y="1013816"/>
                  </a:cubicBezTo>
                  <a:lnTo>
                    <a:pt x="0" y="158376"/>
                  </a:lnTo>
                  <a:cubicBezTo>
                    <a:pt x="0" y="70907"/>
                    <a:pt x="70907" y="0"/>
                    <a:pt x="158376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316752" cy="1238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533509" y="2547800"/>
            <a:ext cx="1307507" cy="1307507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609600" y="0"/>
                  </a:lnTo>
                  <a:lnTo>
                    <a:pt x="609600" y="406400"/>
                  </a:lnTo>
                  <a:lnTo>
                    <a:pt x="812800" y="406400"/>
                  </a:lnTo>
                  <a:lnTo>
                    <a:pt x="406400" y="812800"/>
                  </a:ln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23" name="TextBox 23"/>
            <p:cNvSpPr txBox="1"/>
            <p:nvPr/>
          </p:nvSpPr>
          <p:spPr>
            <a:xfrm>
              <a:off x="203200" y="-66675"/>
              <a:ext cx="406400" cy="77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875091" y="1837880"/>
            <a:ext cx="4624343" cy="923799"/>
            <a:chOff x="0" y="0"/>
            <a:chExt cx="1217934" cy="24330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17934" cy="243305"/>
            </a:xfrm>
            <a:custGeom>
              <a:avLst/>
              <a:gdLst/>
              <a:ahLst/>
              <a:cxnLst/>
              <a:rect l="l" t="t" r="r" b="b"/>
              <a:pathLst>
                <a:path w="1217934" h="243305">
                  <a:moveTo>
                    <a:pt x="0" y="0"/>
                  </a:moveTo>
                  <a:lnTo>
                    <a:pt x="1217934" y="0"/>
                  </a:lnTo>
                  <a:lnTo>
                    <a:pt x="1217934" y="243305"/>
                  </a:lnTo>
                  <a:lnTo>
                    <a:pt x="0" y="243305"/>
                  </a:lnTo>
                  <a:close/>
                </a:path>
              </a:pathLst>
            </a:custGeom>
            <a:solidFill>
              <a:srgbClr val="FFC422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1217934" cy="3099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EFISIENSI PENGGUNAAN </a:t>
              </a:r>
            </a:p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SUMBERDAYA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5723492" y="3855306"/>
            <a:ext cx="4880717" cy="906923"/>
            <a:chOff x="0" y="0"/>
            <a:chExt cx="1285456" cy="23886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285456" cy="238860"/>
            </a:xfrm>
            <a:custGeom>
              <a:avLst/>
              <a:gdLst/>
              <a:ahLst/>
              <a:cxnLst/>
              <a:rect l="l" t="t" r="r" b="b"/>
              <a:pathLst>
                <a:path w="1285456" h="238860">
                  <a:moveTo>
                    <a:pt x="26966" y="0"/>
                  </a:moveTo>
                  <a:lnTo>
                    <a:pt x="1258490" y="0"/>
                  </a:lnTo>
                  <a:cubicBezTo>
                    <a:pt x="1265642" y="0"/>
                    <a:pt x="1272501" y="2841"/>
                    <a:pt x="1277558" y="7898"/>
                  </a:cubicBezTo>
                  <a:cubicBezTo>
                    <a:pt x="1282615" y="12955"/>
                    <a:pt x="1285456" y="19814"/>
                    <a:pt x="1285456" y="26966"/>
                  </a:cubicBezTo>
                  <a:lnTo>
                    <a:pt x="1285456" y="211894"/>
                  </a:lnTo>
                  <a:cubicBezTo>
                    <a:pt x="1285456" y="219046"/>
                    <a:pt x="1282615" y="225905"/>
                    <a:pt x="1277558" y="230962"/>
                  </a:cubicBezTo>
                  <a:cubicBezTo>
                    <a:pt x="1272501" y="236019"/>
                    <a:pt x="1265642" y="238860"/>
                    <a:pt x="1258490" y="238860"/>
                  </a:cubicBezTo>
                  <a:lnTo>
                    <a:pt x="26966" y="238860"/>
                  </a:lnTo>
                  <a:cubicBezTo>
                    <a:pt x="19814" y="238860"/>
                    <a:pt x="12955" y="236019"/>
                    <a:pt x="7898" y="230962"/>
                  </a:cubicBezTo>
                  <a:cubicBezTo>
                    <a:pt x="2841" y="225905"/>
                    <a:pt x="0" y="219046"/>
                    <a:pt x="0" y="211894"/>
                  </a:cubicBezTo>
                  <a:lnTo>
                    <a:pt x="0" y="26966"/>
                  </a:lnTo>
                  <a:cubicBezTo>
                    <a:pt x="0" y="19814"/>
                    <a:pt x="2841" y="12955"/>
                    <a:pt x="7898" y="7898"/>
                  </a:cubicBezTo>
                  <a:cubicBezTo>
                    <a:pt x="12955" y="2841"/>
                    <a:pt x="19814" y="0"/>
                    <a:pt x="26966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66675"/>
              <a:ext cx="1285456" cy="3055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r>
                <a:rPr lang="en-US" sz="2000" b="1">
                  <a:solidFill>
                    <a:srgbClr val="000000"/>
                  </a:solidFill>
                  <a:latin typeface="Poppins Bold"/>
                  <a:ea typeface="Poppins Bold"/>
                  <a:cs typeface="Poppins Bold"/>
                  <a:sym typeface="Poppins Bold"/>
                </a:rPr>
                <a:t>IMPLEMENTASI PROYEK PERUBAHAN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 rot="-5400000">
            <a:off x="10721644" y="3880779"/>
            <a:ext cx="906923" cy="970343"/>
            <a:chOff x="0" y="0"/>
            <a:chExt cx="759676" cy="8128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759676" cy="812800"/>
            </a:xfrm>
            <a:custGeom>
              <a:avLst/>
              <a:gdLst/>
              <a:ahLst/>
              <a:cxnLst/>
              <a:rect l="l" t="t" r="r" b="b"/>
              <a:pathLst>
                <a:path w="759676" h="812800">
                  <a:moveTo>
                    <a:pt x="379838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556476" y="0"/>
                  </a:lnTo>
                  <a:lnTo>
                    <a:pt x="556476" y="406400"/>
                  </a:lnTo>
                  <a:lnTo>
                    <a:pt x="759676" y="406400"/>
                  </a:lnTo>
                  <a:lnTo>
                    <a:pt x="379838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203200" y="-66675"/>
              <a:ext cx="353276" cy="77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33" name="Group 33"/>
          <p:cNvGrpSpPr/>
          <p:nvPr/>
        </p:nvGrpSpPr>
        <p:grpSpPr>
          <a:xfrm rot="5400000">
            <a:off x="4699135" y="3823596"/>
            <a:ext cx="906923" cy="970343"/>
            <a:chOff x="0" y="0"/>
            <a:chExt cx="759676" cy="812800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59676" cy="812800"/>
            </a:xfrm>
            <a:custGeom>
              <a:avLst/>
              <a:gdLst/>
              <a:ahLst/>
              <a:cxnLst/>
              <a:rect l="l" t="t" r="r" b="b"/>
              <a:pathLst>
                <a:path w="759676" h="812800">
                  <a:moveTo>
                    <a:pt x="379838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556476" y="0"/>
                  </a:lnTo>
                  <a:lnTo>
                    <a:pt x="556476" y="406400"/>
                  </a:lnTo>
                  <a:lnTo>
                    <a:pt x="759676" y="406400"/>
                  </a:lnTo>
                  <a:lnTo>
                    <a:pt x="379838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203200" y="-66675"/>
              <a:ext cx="353276" cy="77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392587" y="2167936"/>
            <a:ext cx="4242299" cy="4007907"/>
          </a:xfrm>
          <a:custGeom>
            <a:avLst/>
            <a:gdLst/>
            <a:ahLst/>
            <a:cxnLst/>
            <a:rect l="l" t="t" r="r" b="b"/>
            <a:pathLst>
              <a:path w="3256654" h="3211875">
                <a:moveTo>
                  <a:pt x="0" y="0"/>
                </a:moveTo>
                <a:lnTo>
                  <a:pt x="3256654" y="0"/>
                </a:lnTo>
                <a:lnTo>
                  <a:pt x="3256654" y="3211875"/>
                </a:lnTo>
                <a:lnTo>
                  <a:pt x="0" y="321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7" name="Freeform 37"/>
          <p:cNvSpPr/>
          <p:nvPr/>
        </p:nvSpPr>
        <p:spPr>
          <a:xfrm>
            <a:off x="1895942" y="6046425"/>
            <a:ext cx="3256654" cy="3211875"/>
          </a:xfrm>
          <a:custGeom>
            <a:avLst/>
            <a:gdLst/>
            <a:ahLst/>
            <a:cxnLst/>
            <a:rect l="l" t="t" r="r" b="b"/>
            <a:pathLst>
              <a:path w="3256654" h="3211875">
                <a:moveTo>
                  <a:pt x="0" y="0"/>
                </a:moveTo>
                <a:lnTo>
                  <a:pt x="3256654" y="0"/>
                </a:lnTo>
                <a:lnTo>
                  <a:pt x="3256654" y="3211875"/>
                </a:lnTo>
                <a:lnTo>
                  <a:pt x="0" y="321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8" name="Freeform 38"/>
          <p:cNvSpPr/>
          <p:nvPr/>
        </p:nvSpPr>
        <p:spPr>
          <a:xfrm>
            <a:off x="6347213" y="6046425"/>
            <a:ext cx="3256654" cy="3211875"/>
          </a:xfrm>
          <a:custGeom>
            <a:avLst/>
            <a:gdLst/>
            <a:ahLst/>
            <a:cxnLst/>
            <a:rect l="l" t="t" r="r" b="b"/>
            <a:pathLst>
              <a:path w="3256654" h="3211875">
                <a:moveTo>
                  <a:pt x="0" y="0"/>
                </a:moveTo>
                <a:lnTo>
                  <a:pt x="3256654" y="0"/>
                </a:lnTo>
                <a:lnTo>
                  <a:pt x="3256654" y="3211875"/>
                </a:lnTo>
                <a:lnTo>
                  <a:pt x="0" y="321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39" name="Freeform 39"/>
          <p:cNvSpPr/>
          <p:nvPr/>
        </p:nvSpPr>
        <p:spPr>
          <a:xfrm>
            <a:off x="10798484" y="6046425"/>
            <a:ext cx="3715195" cy="4126275"/>
          </a:xfrm>
          <a:custGeom>
            <a:avLst/>
            <a:gdLst/>
            <a:ahLst/>
            <a:cxnLst/>
            <a:rect l="l" t="t" r="r" b="b"/>
            <a:pathLst>
              <a:path w="3256654" h="3211875">
                <a:moveTo>
                  <a:pt x="0" y="0"/>
                </a:moveTo>
                <a:lnTo>
                  <a:pt x="3256654" y="0"/>
                </a:lnTo>
                <a:lnTo>
                  <a:pt x="3256654" y="3211875"/>
                </a:lnTo>
                <a:lnTo>
                  <a:pt x="0" y="321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0" name="Freeform 40"/>
          <p:cNvSpPr/>
          <p:nvPr/>
        </p:nvSpPr>
        <p:spPr>
          <a:xfrm>
            <a:off x="11760570" y="2181906"/>
            <a:ext cx="4295251" cy="3864520"/>
          </a:xfrm>
          <a:custGeom>
            <a:avLst/>
            <a:gdLst/>
            <a:ahLst/>
            <a:cxnLst/>
            <a:rect l="l" t="t" r="r" b="b"/>
            <a:pathLst>
              <a:path w="3256654" h="3211875">
                <a:moveTo>
                  <a:pt x="0" y="0"/>
                </a:moveTo>
                <a:lnTo>
                  <a:pt x="3256654" y="0"/>
                </a:lnTo>
                <a:lnTo>
                  <a:pt x="3256654" y="3211875"/>
                </a:lnTo>
                <a:lnTo>
                  <a:pt x="0" y="321187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1" name="Freeform 41"/>
          <p:cNvSpPr/>
          <p:nvPr/>
        </p:nvSpPr>
        <p:spPr>
          <a:xfrm>
            <a:off x="2692555" y="7141358"/>
            <a:ext cx="1663427" cy="1688519"/>
          </a:xfrm>
          <a:custGeom>
            <a:avLst/>
            <a:gdLst/>
            <a:ahLst/>
            <a:cxnLst/>
            <a:rect l="l" t="t" r="r" b="b"/>
            <a:pathLst>
              <a:path w="1663427" h="1688519">
                <a:moveTo>
                  <a:pt x="0" y="0"/>
                </a:moveTo>
                <a:lnTo>
                  <a:pt x="1663427" y="0"/>
                </a:lnTo>
                <a:lnTo>
                  <a:pt x="1663427" y="1688519"/>
                </a:lnTo>
                <a:lnTo>
                  <a:pt x="0" y="16885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6923"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1083910" y="6623818"/>
            <a:ext cx="4880717" cy="51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BUKTI 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DUKUNG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201175" y="6392699"/>
            <a:ext cx="4880717" cy="2698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MANFAAT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5603353" y="6383764"/>
            <a:ext cx="4880717" cy="51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INDIKATOR</a:t>
            </a:r>
          </a:p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KEBERHASILAN</a:t>
            </a:r>
          </a:p>
        </p:txBody>
      </p:sp>
      <p:grpSp>
        <p:nvGrpSpPr>
          <p:cNvPr id="45" name="Group 45"/>
          <p:cNvGrpSpPr/>
          <p:nvPr/>
        </p:nvGrpSpPr>
        <p:grpSpPr>
          <a:xfrm rot="-5400000">
            <a:off x="9747714" y="7109648"/>
            <a:ext cx="906923" cy="970343"/>
            <a:chOff x="0" y="0"/>
            <a:chExt cx="759676" cy="812800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759676" cy="812800"/>
            </a:xfrm>
            <a:custGeom>
              <a:avLst/>
              <a:gdLst/>
              <a:ahLst/>
              <a:cxnLst/>
              <a:rect l="l" t="t" r="r" b="b"/>
              <a:pathLst>
                <a:path w="759676" h="812800">
                  <a:moveTo>
                    <a:pt x="379838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556476" y="0"/>
                  </a:lnTo>
                  <a:lnTo>
                    <a:pt x="556476" y="406400"/>
                  </a:lnTo>
                  <a:lnTo>
                    <a:pt x="759676" y="406400"/>
                  </a:lnTo>
                  <a:lnTo>
                    <a:pt x="379838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47" name="TextBox 47"/>
            <p:cNvSpPr txBox="1"/>
            <p:nvPr/>
          </p:nvSpPr>
          <p:spPr>
            <a:xfrm>
              <a:off x="203200" y="-66675"/>
              <a:ext cx="353276" cy="77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48" name="Group 48"/>
          <p:cNvGrpSpPr/>
          <p:nvPr/>
        </p:nvGrpSpPr>
        <p:grpSpPr>
          <a:xfrm rot="-5400000">
            <a:off x="5270031" y="7109648"/>
            <a:ext cx="906923" cy="970343"/>
            <a:chOff x="0" y="0"/>
            <a:chExt cx="759676" cy="812800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759676" cy="812800"/>
            </a:xfrm>
            <a:custGeom>
              <a:avLst/>
              <a:gdLst/>
              <a:ahLst/>
              <a:cxnLst/>
              <a:rect l="l" t="t" r="r" b="b"/>
              <a:pathLst>
                <a:path w="759676" h="812800">
                  <a:moveTo>
                    <a:pt x="379838" y="812800"/>
                  </a:moveTo>
                  <a:lnTo>
                    <a:pt x="0" y="406400"/>
                  </a:lnTo>
                  <a:lnTo>
                    <a:pt x="203200" y="406400"/>
                  </a:lnTo>
                  <a:lnTo>
                    <a:pt x="203200" y="0"/>
                  </a:lnTo>
                  <a:lnTo>
                    <a:pt x="556476" y="0"/>
                  </a:lnTo>
                  <a:lnTo>
                    <a:pt x="556476" y="406400"/>
                  </a:lnTo>
                  <a:lnTo>
                    <a:pt x="759676" y="406400"/>
                  </a:lnTo>
                  <a:lnTo>
                    <a:pt x="379838" y="81280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0" name="TextBox 50"/>
            <p:cNvSpPr txBox="1"/>
            <p:nvPr/>
          </p:nvSpPr>
          <p:spPr>
            <a:xfrm>
              <a:off x="203200" y="-66675"/>
              <a:ext cx="353276" cy="7778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51" name="Freeform 51"/>
          <p:cNvSpPr/>
          <p:nvPr/>
        </p:nvSpPr>
        <p:spPr>
          <a:xfrm rot="-1780750">
            <a:off x="9067248" y="5663176"/>
            <a:ext cx="3325688" cy="560500"/>
          </a:xfrm>
          <a:custGeom>
            <a:avLst/>
            <a:gdLst/>
            <a:ahLst/>
            <a:cxnLst/>
            <a:rect l="l" t="t" r="r" b="b"/>
            <a:pathLst>
              <a:path w="3012642" h="519681">
                <a:moveTo>
                  <a:pt x="0" y="0"/>
                </a:moveTo>
                <a:lnTo>
                  <a:pt x="3012642" y="0"/>
                </a:lnTo>
                <a:lnTo>
                  <a:pt x="3012642" y="519681"/>
                </a:lnTo>
                <a:lnTo>
                  <a:pt x="0" y="51968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2" name="TextBox 52"/>
          <p:cNvSpPr txBox="1"/>
          <p:nvPr/>
        </p:nvSpPr>
        <p:spPr>
          <a:xfrm>
            <a:off x="1600870" y="629786"/>
            <a:ext cx="13416355" cy="960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7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I. CAPAIAN HASIL PERUBAHAN TERHADAP RENCANA PERUBAHAN DAN MANFAAT PROYEK PERUBAHAN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52324" y="2460477"/>
            <a:ext cx="4880717" cy="51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KONDISI </a:t>
            </a:r>
          </a:p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SEBELUM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931960" y="3013127"/>
            <a:ext cx="2889336" cy="25853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Belum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tersedianya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tools </a:t>
            </a: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strategi terintegrasi pemberantasan judi online sebagai bagian dari literasi keuangan.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>
                <a:latin typeface="Arial" pitchFamily="34" charset="0"/>
                <a:cs typeface="Arial" pitchFamily="34" charset="0"/>
              </a:rPr>
              <a:t>Belum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ada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kader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Literasi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anti Judi Online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>
                <a:latin typeface="Arial" pitchFamily="34" charset="0"/>
                <a:cs typeface="Arial" pitchFamily="34" charset="0"/>
              </a:rPr>
              <a:t>Diseminasi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berbasis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literasi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dengan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sinergi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antar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lintas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pelaku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belum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pernah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dilakukan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>
                <a:solidFill>
                  <a:schemeClr val="tx1"/>
                </a:solidFill>
              </a:rPr>
              <a:t>Literasi</a:t>
            </a:r>
            <a:r>
              <a:rPr lang="en-US" sz="1200" dirty="0">
                <a:solidFill>
                  <a:schemeClr val="tx1"/>
                </a:solidFill>
              </a:rPr>
              <a:t> Ekonomi SUMSEL 52,73 di </a:t>
            </a:r>
            <a:r>
              <a:rPr lang="en-US" sz="1200" dirty="0" err="1">
                <a:solidFill>
                  <a:schemeClr val="tx1"/>
                </a:solidFill>
              </a:rPr>
              <a:t>bawah</a:t>
            </a:r>
            <a:r>
              <a:rPr lang="en-US" sz="1200" dirty="0">
                <a:solidFill>
                  <a:schemeClr val="tx1"/>
                </a:solidFill>
              </a:rPr>
              <a:t> Rata-Rata NASIONAL 53,00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sv-SE" sz="1200" dirty="0">
                <a:latin typeface="Arial" pitchFamily="34" charset="0"/>
                <a:cs typeface="Arial" pitchFamily="34" charset="0"/>
              </a:rPr>
              <a:t>IPLM tahun 2023 Muara Enim : 62,21 Kategori Sedang Tingkat Nasioal &amp; TGM tahun 2023 Muara Enim: 61,68 Kategori Tinggi di Prov. Sumsel</a:t>
            </a:r>
            <a:endParaRPr lang="en-US" sz="12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5" name="TextBox 55"/>
          <p:cNvSpPr txBox="1"/>
          <p:nvPr/>
        </p:nvSpPr>
        <p:spPr>
          <a:xfrm>
            <a:off x="11340331" y="2482856"/>
            <a:ext cx="4880717" cy="517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KONDISI </a:t>
            </a:r>
          </a:p>
          <a:p>
            <a:pPr algn="ctr">
              <a:lnSpc>
                <a:spcPts val="2000"/>
              </a:lnSpc>
            </a:pPr>
            <a:r>
              <a:rPr lang="en-US" sz="20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SESUDAH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329755" y="3120207"/>
            <a:ext cx="3093743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sv-SE" sz="1200" dirty="0">
                <a:latin typeface="Arial" panose="020B0604020202020204" pitchFamily="34" charset="0"/>
                <a:cs typeface="Arial" panose="020B0604020202020204" pitchFamily="34" charset="0"/>
              </a:rPr>
              <a:t>Terlaksananya aksi kompak sebagai tools strategi terintegrasi pemberantasan judi online sebagai bagian dari literasi keuangan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Terbentuknya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Kader AKSI KOMPAK </a:t>
            </a:r>
            <a:r>
              <a:rPr lang="en-US" sz="1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sebagai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kader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literasi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anti </a:t>
            </a:r>
            <a:r>
              <a:rPr lang="en-US" sz="1200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judi</a:t>
            </a:r>
            <a:r>
              <a:rPr lang="en-US" sz="1200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online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>
                <a:latin typeface="Arial" pitchFamily="34" charset="0"/>
                <a:cs typeface="Arial" pitchFamily="34" charset="0"/>
              </a:rPr>
              <a:t>Tersedianya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bahan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bacaan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digital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literasi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keuangan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berupa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titik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baca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dan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penambahan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koleksi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tematik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di E-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Medali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(Muara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Enim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Digital Library)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200" dirty="0" err="1">
                <a:latin typeface="Arial" pitchFamily="34" charset="0"/>
                <a:cs typeface="Arial" pitchFamily="34" charset="0"/>
              </a:rPr>
              <a:t>Terlaksananya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Kolaborasi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Edukasi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literasi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anti </a:t>
            </a:r>
            <a:r>
              <a:rPr lang="en-US" sz="1200" dirty="0" err="1">
                <a:latin typeface="Arial" pitchFamily="34" charset="0"/>
                <a:cs typeface="Arial" pitchFamily="34" charset="0"/>
              </a:rPr>
              <a:t>judi</a:t>
            </a:r>
            <a:r>
              <a:rPr lang="en-US" sz="1200" dirty="0">
                <a:latin typeface="Arial" pitchFamily="34" charset="0"/>
                <a:cs typeface="Arial" pitchFamily="34" charset="0"/>
              </a:rPr>
              <a:t> online </a:t>
            </a:r>
            <a:r>
              <a:rPr lang="en-US" sz="12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AKSI KOMPAK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1227930" y="6693768"/>
            <a:ext cx="2716670" cy="27520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lvl="0" indent="-342900" algn="just" defTabSz="1285921">
              <a:lnSpc>
                <a:spcPts val="1752"/>
              </a:lnSpc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Skala Nasional</a:t>
            </a:r>
          </a:p>
          <a:p>
            <a:pPr marL="355600" lvl="0" algn="just" defTabSz="1285921">
              <a:lnSpc>
                <a:spcPts val="1752"/>
              </a:lnSpc>
              <a:defRPr/>
            </a:pP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Peningkatan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TGM dan IPLM, </a:t>
            </a:r>
            <a:r>
              <a:rPr lang="en-US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Skala </a:t>
            </a:r>
            <a:r>
              <a:rPr lang="en-US" sz="12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Kabupaten</a:t>
            </a:r>
            <a:r>
              <a:rPr lang="en-US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di </a:t>
            </a:r>
            <a:r>
              <a:rPr lang="en-US" sz="12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Provinsi</a:t>
            </a:r>
            <a:endParaRPr lang="en-US" sz="12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niglet"/>
            </a:endParaRPr>
          </a:p>
          <a:p>
            <a:pPr marL="355600" lvl="0" algn="just" defTabSz="1285921">
              <a:lnSpc>
                <a:spcPts val="1752"/>
              </a:lnSpc>
              <a:defRPr/>
            </a:pP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meningkatkan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sasaran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kinerja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dinas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yakni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meningkatkan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minat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baca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.</a:t>
            </a:r>
          </a:p>
          <a:p>
            <a:pPr marL="342900" lvl="0" indent="-342900" algn="just" defTabSz="1285921">
              <a:lnSpc>
                <a:spcPts val="1752"/>
              </a:lnSpc>
              <a:buFont typeface="Arial" pitchFamily="34" charset="0"/>
              <a:buChar char="•"/>
              <a:defRPr/>
            </a:pPr>
            <a:r>
              <a:rPr lang="en-US" sz="1200" b="1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Nilai </a:t>
            </a:r>
            <a:r>
              <a:rPr lang="en-US" sz="1200" b="1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Ekonomis</a:t>
            </a:r>
            <a:endParaRPr lang="en-US" sz="1200" b="1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niglet"/>
            </a:endParaRPr>
          </a:p>
          <a:p>
            <a:pPr marL="355600" lvl="0" algn="just" defTabSz="1285921">
              <a:lnSpc>
                <a:spcPts val="1752"/>
              </a:lnSpc>
              <a:defRPr/>
            </a:pP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AKSI KOMPAK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telah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tersosialisasikan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kepada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lebih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dari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1000 orang.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Namun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dengan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adanya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kolaborasi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penggunaan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anggaran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jadi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lebih</a:t>
            </a:r>
            <a:r>
              <a:rPr lang="en-US" sz="12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2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efisien</a:t>
            </a:r>
            <a:endParaRPr lang="en-US" sz="12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niglet"/>
            </a:endParaRPr>
          </a:p>
        </p:txBody>
      </p:sp>
      <p:sp>
        <p:nvSpPr>
          <p:cNvPr id="58" name="TextBox 58"/>
          <p:cNvSpPr txBox="1"/>
          <p:nvPr/>
        </p:nvSpPr>
        <p:spPr>
          <a:xfrm>
            <a:off x="6831231" y="7016248"/>
            <a:ext cx="2385167" cy="1578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just" defTabSz="1285921">
              <a:lnSpc>
                <a:spcPts val="1752"/>
              </a:lnSpc>
              <a:defRPr/>
            </a:pP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Komitmen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Dukungan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Dari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berbagai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pihak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memudahkan</a:t>
            </a:r>
            <a:endParaRPr lang="en-US" sz="1600" dirty="0">
              <a:solidFill>
                <a:srgbClr val="00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Sniglet"/>
            </a:endParaRPr>
          </a:p>
          <a:p>
            <a:pPr lvl="0" algn="just" defTabSz="1285921">
              <a:lnSpc>
                <a:spcPts val="1752"/>
              </a:lnSpc>
              <a:defRPr/>
            </a:pP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Peran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aktif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lintas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sektor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untuk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mendukung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kegiatan</a:t>
            </a:r>
            <a:r>
              <a:rPr lang="en-US" sz="1600" dirty="0">
                <a:solidFill>
                  <a:srgbClr val="00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sym typeface="Sniglet"/>
              </a:rPr>
              <a:t> AKSI KOMPAK </a:t>
            </a:r>
          </a:p>
          <a:p>
            <a:pPr marL="323980" lvl="1" indent="-161990" algn="l">
              <a:lnSpc>
                <a:spcPts val="1500"/>
              </a:lnSpc>
              <a:buFont typeface="Arial"/>
              <a:buChar char="•"/>
            </a:pPr>
            <a:endParaRPr lang="en-US" sz="1500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63" name="Left Arrow Callout 64">
            <a:extLst>
              <a:ext uri="{FF2B5EF4-FFF2-40B4-BE49-F238E27FC236}">
                <a16:creationId xmlns:a16="http://schemas.microsoft.com/office/drawing/2014/main" id="{F5E897DB-B049-FD10-2B17-695769A0A41A}"/>
              </a:ext>
            </a:extLst>
          </p:cNvPr>
          <p:cNvSpPr/>
          <p:nvPr/>
        </p:nvSpPr>
        <p:spPr>
          <a:xfrm>
            <a:off x="14348874" y="6166237"/>
            <a:ext cx="2716670" cy="3412686"/>
          </a:xfrm>
          <a:prstGeom prst="leftArrowCallout">
            <a:avLst>
              <a:gd name="adj1" fmla="val 24264"/>
              <a:gd name="adj2" fmla="val 25000"/>
              <a:gd name="adj3" fmla="val 17048"/>
              <a:gd name="adj4" fmla="val 79504"/>
            </a:avLst>
          </a:prstGeom>
          <a:solidFill>
            <a:srgbClr val="FFC000"/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0000"/>
              </a:lnSpc>
            </a:pP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Efektif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lnSpc>
                <a:spcPct val="100000"/>
              </a:lnSpc>
            </a:pP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IPLM dan TGM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meningkat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pada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ketercukupan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koleksi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keterlibatan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masyarakat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dalam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sosialisasi</a:t>
            </a:r>
            <a:r>
              <a:rPr lang="en-US" sz="14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dan </a:t>
            </a:r>
            <a:r>
              <a:rPr lang="en-US" sz="1400" dirty="0" err="1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promosi</a:t>
            </a:r>
            <a:endParaRPr lang="en-US" sz="1400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5">
            <a:extLst>
              <a:ext uri="{FF2B5EF4-FFF2-40B4-BE49-F238E27FC236}">
                <a16:creationId xmlns:a16="http://schemas.microsoft.com/office/drawing/2014/main" id="{07E0130A-60C4-3BEB-904B-086FFA57D1E4}"/>
              </a:ext>
            </a:extLst>
          </p:cNvPr>
          <p:cNvGrpSpPr/>
          <p:nvPr/>
        </p:nvGrpSpPr>
        <p:grpSpPr>
          <a:xfrm>
            <a:off x="17068800" y="288381"/>
            <a:ext cx="2105238" cy="693302"/>
            <a:chOff x="0" y="0"/>
            <a:chExt cx="554466" cy="182598"/>
          </a:xfrm>
        </p:grpSpPr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82E1D687-0017-43B3-F407-A24B0F512F0F}"/>
                </a:ext>
              </a:extLst>
            </p:cNvPr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7" name="TextBox 7">
              <a:extLst>
                <a:ext uri="{FF2B5EF4-FFF2-40B4-BE49-F238E27FC236}">
                  <a16:creationId xmlns:a16="http://schemas.microsoft.com/office/drawing/2014/main" id="{2FC2070B-2E5E-9208-B9F1-34EF5F46FC6F}"/>
                </a:ext>
              </a:extLst>
            </p:cNvPr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18">
            <a:extLst>
              <a:ext uri="{FF2B5EF4-FFF2-40B4-BE49-F238E27FC236}">
                <a16:creationId xmlns:a16="http://schemas.microsoft.com/office/drawing/2014/main" id="{5DE382BD-41CD-928F-EE3D-194C816491EC}"/>
              </a:ext>
            </a:extLst>
          </p:cNvPr>
          <p:cNvGrpSpPr/>
          <p:nvPr/>
        </p:nvGrpSpPr>
        <p:grpSpPr>
          <a:xfrm>
            <a:off x="-705993" y="3220603"/>
            <a:ext cx="1411986" cy="5225280"/>
            <a:chOff x="0" y="0"/>
            <a:chExt cx="316752" cy="1172192"/>
          </a:xfrm>
        </p:grpSpPr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2FA86E6C-5EFC-CEE8-542B-DB2F332EC851}"/>
                </a:ext>
              </a:extLst>
            </p:cNvPr>
            <p:cNvSpPr/>
            <p:nvPr/>
          </p:nvSpPr>
          <p:spPr>
            <a:xfrm>
              <a:off x="0" y="0"/>
              <a:ext cx="316752" cy="1172192"/>
            </a:xfrm>
            <a:custGeom>
              <a:avLst/>
              <a:gdLst/>
              <a:ahLst/>
              <a:cxnLst/>
              <a:rect l="l" t="t" r="r" b="b"/>
              <a:pathLst>
                <a:path w="316752" h="1172192">
                  <a:moveTo>
                    <a:pt x="158376" y="0"/>
                  </a:moveTo>
                  <a:lnTo>
                    <a:pt x="158376" y="0"/>
                  </a:lnTo>
                  <a:cubicBezTo>
                    <a:pt x="245845" y="0"/>
                    <a:pt x="316752" y="70907"/>
                    <a:pt x="316752" y="158376"/>
                  </a:cubicBezTo>
                  <a:lnTo>
                    <a:pt x="316752" y="1013816"/>
                  </a:lnTo>
                  <a:cubicBezTo>
                    <a:pt x="316752" y="1101285"/>
                    <a:pt x="245845" y="1172192"/>
                    <a:pt x="158376" y="1172192"/>
                  </a:cubicBezTo>
                  <a:lnTo>
                    <a:pt x="158376" y="1172192"/>
                  </a:lnTo>
                  <a:cubicBezTo>
                    <a:pt x="70907" y="1172192"/>
                    <a:pt x="0" y="1101285"/>
                    <a:pt x="0" y="1013816"/>
                  </a:cubicBezTo>
                  <a:lnTo>
                    <a:pt x="0" y="158376"/>
                  </a:lnTo>
                  <a:cubicBezTo>
                    <a:pt x="0" y="70907"/>
                    <a:pt x="70907" y="0"/>
                    <a:pt x="158376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0" name="TextBox 20">
              <a:extLst>
                <a:ext uri="{FF2B5EF4-FFF2-40B4-BE49-F238E27FC236}">
                  <a16:creationId xmlns:a16="http://schemas.microsoft.com/office/drawing/2014/main" id="{AFCDD477-BEB3-BCC1-3B06-AB3F079F688A}"/>
                </a:ext>
              </a:extLst>
            </p:cNvPr>
            <p:cNvSpPr txBox="1"/>
            <p:nvPr/>
          </p:nvSpPr>
          <p:spPr>
            <a:xfrm>
              <a:off x="0" y="-66675"/>
              <a:ext cx="316752" cy="1238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1A233E2D-61FA-8EF1-3386-0407F658F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517513"/>
              </p:ext>
            </p:extLst>
          </p:nvPr>
        </p:nvGraphicFramePr>
        <p:xfrm>
          <a:off x="705993" y="1192633"/>
          <a:ext cx="12138984" cy="8961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8686">
                  <a:extLst>
                    <a:ext uri="{9D8B030D-6E8A-4147-A177-3AD203B41FA5}">
                      <a16:colId xmlns:a16="http://schemas.microsoft.com/office/drawing/2014/main" val="2829427643"/>
                    </a:ext>
                  </a:extLst>
                </a:gridCol>
                <a:gridCol w="3287642">
                  <a:extLst>
                    <a:ext uri="{9D8B030D-6E8A-4147-A177-3AD203B41FA5}">
                      <a16:colId xmlns:a16="http://schemas.microsoft.com/office/drawing/2014/main" val="504310953"/>
                    </a:ext>
                  </a:extLst>
                </a:gridCol>
                <a:gridCol w="2023164">
                  <a:extLst>
                    <a:ext uri="{9D8B030D-6E8A-4147-A177-3AD203B41FA5}">
                      <a16:colId xmlns:a16="http://schemas.microsoft.com/office/drawing/2014/main" val="1336058313"/>
                    </a:ext>
                  </a:extLst>
                </a:gridCol>
                <a:gridCol w="2023164">
                  <a:extLst>
                    <a:ext uri="{9D8B030D-6E8A-4147-A177-3AD203B41FA5}">
                      <a16:colId xmlns:a16="http://schemas.microsoft.com/office/drawing/2014/main" val="951642601"/>
                    </a:ext>
                  </a:extLst>
                </a:gridCol>
                <a:gridCol w="2023164">
                  <a:extLst>
                    <a:ext uri="{9D8B030D-6E8A-4147-A177-3AD203B41FA5}">
                      <a16:colId xmlns:a16="http://schemas.microsoft.com/office/drawing/2014/main" val="1144995688"/>
                    </a:ext>
                  </a:extLst>
                </a:gridCol>
                <a:gridCol w="2023164">
                  <a:extLst>
                    <a:ext uri="{9D8B030D-6E8A-4147-A177-3AD203B41FA5}">
                      <a16:colId xmlns:a16="http://schemas.microsoft.com/office/drawing/2014/main" val="359381164"/>
                    </a:ext>
                  </a:extLst>
                </a:gridCol>
              </a:tblGrid>
              <a:tr h="294180">
                <a:tc>
                  <a:txBody>
                    <a:bodyPr/>
                    <a:lstStyle/>
                    <a:p>
                      <a:r>
                        <a:rPr lang="en-US" sz="1400" dirty="0"/>
                        <a:t>NO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KEGIATAN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JUMLAH PESERTA 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LOCUS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KETERANGAN 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PESERTA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4365567"/>
                  </a:ext>
                </a:extLst>
              </a:tr>
              <a:tr h="706031">
                <a:tc>
                  <a:txBody>
                    <a:bodyPr/>
                    <a:lstStyle/>
                    <a:p>
                      <a:r>
                        <a:rPr lang="en-US" sz="1400" dirty="0"/>
                        <a:t>1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FGD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50 ORANG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HOTEL SERASAN SEKUNDANG MUARA ENIM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 EFEKTIF, TIM KERJA, STAKEHOLDER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TENAGA PENDIDIK DARI TK S.D. SD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5623140"/>
                  </a:ext>
                </a:extLst>
              </a:tr>
              <a:tr h="911957">
                <a:tc>
                  <a:txBody>
                    <a:bodyPr/>
                    <a:lstStyle/>
                    <a:p>
                      <a:r>
                        <a:rPr lang="en-US" sz="1400" dirty="0"/>
                        <a:t>2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SOSIALISASI 1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56 ORANG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HOTEL GRIYA SINTESA MUARA ENIM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 KERJA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PERANGKAT OPD/INSTANSI, PUSTAKAWAN DAN ARSIPARIS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17337600"/>
                  </a:ext>
                </a:extLst>
              </a:tr>
              <a:tr h="911957">
                <a:tc>
                  <a:txBody>
                    <a:bodyPr/>
                    <a:lstStyle/>
                    <a:p>
                      <a:r>
                        <a:rPr lang="en-US" sz="1400" dirty="0"/>
                        <a:t>3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SOSIALISASI 2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75 ORANG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RUANG PANGRIPTA BAPPEDA MUARA ENIM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 KERJA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STAKEHOLDER EKSTERNAL 1 DAN 2, DAN STAKEHOLDER INTERNAL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809065"/>
                  </a:ext>
                </a:extLst>
              </a:tr>
              <a:tr h="911957">
                <a:tc>
                  <a:txBody>
                    <a:bodyPr/>
                    <a:lstStyle/>
                    <a:p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KAMPANYE BISNIS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120 ORANG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KECAMATAN BENAKAT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 KERJA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PERANGKAT KECAMATAN, PERANGKAT DESA, DAN MASYARAKAT UMUM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0935161"/>
                  </a:ext>
                </a:extLst>
              </a:tr>
              <a:tr h="1323809">
                <a:tc>
                  <a:txBody>
                    <a:bodyPr/>
                    <a:lstStyle/>
                    <a:p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PUBLISH PUBLIKASI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5 DESA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LUBAI ULU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RAMBANG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EMPAT PETULAI DANGKU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LUBAI ULU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US" sz="1400" dirty="0"/>
                        <a:t>MUARA ENIM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 KERJA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PENGELOLA PERPUSTAKAAN DESA DAN PERPUSTAKAAN SEKOLAH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5836819"/>
                  </a:ext>
                </a:extLst>
              </a:tr>
              <a:tr h="500106">
                <a:tc>
                  <a:txBody>
                    <a:bodyPr/>
                    <a:lstStyle/>
                    <a:p>
                      <a:r>
                        <a:rPr lang="en-US" sz="1400" dirty="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EDUKASI JUDI ONLINE DI SMA IT RABBANI MUARA ENIM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35 ORANG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SMA IT RABBANI MUARA ENIM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 KERJA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SISWA/SISWI SMA IT RABBANI MUARA ENIM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54373"/>
                  </a:ext>
                </a:extLst>
              </a:tr>
              <a:tr h="706031"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EDUKASI BERSAMA PENGELOLA PERPUSTAKAAN DESA DALAM 1 KECAMATAN BELIDA DARAT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13 DESA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KECAMATAN BELIDA DARAT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TIM KERJA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MASYARAKAT UMUM</a:t>
                      </a:r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8639594"/>
                  </a:ext>
                </a:extLst>
              </a:tr>
              <a:tr h="2941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RINCIAN BIAYA</a:t>
                      </a:r>
                      <a:endParaRPr lang="en-ID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5491516"/>
                  </a:ext>
                </a:extLst>
              </a:tr>
              <a:tr h="2941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FULLBOARD DI HOTEL (75.000 x 131 </a:t>
                      </a:r>
                      <a:r>
                        <a:rPr lang="en-US" sz="1400" dirty="0" err="1"/>
                        <a:t>peserta</a:t>
                      </a:r>
                      <a:r>
                        <a:rPr lang="en-US" sz="1400" dirty="0"/>
                        <a:t>)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Rp.4.275.000.,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280735"/>
                  </a:ext>
                </a:extLst>
              </a:tr>
              <a:tr h="500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Uang </a:t>
                      </a:r>
                      <a:r>
                        <a:rPr lang="en-US" sz="1400" dirty="0" err="1"/>
                        <a:t>harian</a:t>
                      </a:r>
                      <a:r>
                        <a:rPr lang="en-US" sz="1400" dirty="0"/>
                        <a:t> (uang </a:t>
                      </a:r>
                      <a:r>
                        <a:rPr lang="en-US" sz="1400" dirty="0" err="1"/>
                        <a:t>saku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peserta</a:t>
                      </a:r>
                      <a:r>
                        <a:rPr lang="en-US" sz="1400" dirty="0"/>
                        <a:t>) ( 200.000 x 131 </a:t>
                      </a:r>
                      <a:r>
                        <a:rPr lang="en-US" sz="1400" dirty="0" err="1"/>
                        <a:t>peserta</a:t>
                      </a:r>
                      <a:r>
                        <a:rPr lang="en-US" sz="1400" dirty="0"/>
                        <a:t>)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Rp.23.100.000.,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8677306"/>
                  </a:ext>
                </a:extLst>
              </a:tr>
              <a:tr h="500106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Uang </a:t>
                      </a:r>
                      <a:r>
                        <a:rPr lang="en-US" sz="1400" dirty="0" err="1"/>
                        <a:t>jasa</a:t>
                      </a:r>
                      <a:r>
                        <a:rPr lang="en-US" sz="1400" dirty="0"/>
                        <a:t> </a:t>
                      </a:r>
                      <a:r>
                        <a:rPr lang="en-US" sz="1400" dirty="0" err="1"/>
                        <a:t>narasumber</a:t>
                      </a:r>
                      <a:r>
                        <a:rPr lang="en-US" sz="1400" dirty="0"/>
                        <a:t> ( 1.000.000 x 4 orang)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Rp.4.000.000.,</a:t>
                      </a:r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88669529"/>
                  </a:ext>
                </a:extLst>
              </a:tr>
              <a:tr h="2941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Uang Sewa Hotel  (2 X 5.000.000)</a:t>
                      </a:r>
                      <a:endParaRPr lang="en-ID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0" dirty="0"/>
                        <a:t>Rp.10.000.000,-</a:t>
                      </a:r>
                      <a:endParaRPr lang="en-ID" sz="14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1093316"/>
                  </a:ext>
                </a:extLst>
              </a:tr>
              <a:tr h="2941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Total</a:t>
                      </a:r>
                      <a:endParaRPr lang="en-ID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b="1" dirty="0"/>
                        <a:t>Rp.59.375.000,.</a:t>
                      </a:r>
                      <a:endParaRPr lang="en-ID" sz="14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ID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62765088"/>
                  </a:ext>
                </a:extLst>
              </a:tr>
            </a:tbl>
          </a:graphicData>
        </a:graphic>
      </p:graphicFrame>
      <p:sp>
        <p:nvSpPr>
          <p:cNvPr id="12" name="TextBox 52">
            <a:extLst>
              <a:ext uri="{FF2B5EF4-FFF2-40B4-BE49-F238E27FC236}">
                <a16:creationId xmlns:a16="http://schemas.microsoft.com/office/drawing/2014/main" id="{19854943-1185-6F18-2900-2C5C1E16AA02}"/>
              </a:ext>
            </a:extLst>
          </p:cNvPr>
          <p:cNvSpPr txBox="1"/>
          <p:nvPr/>
        </p:nvSpPr>
        <p:spPr>
          <a:xfrm>
            <a:off x="705993" y="333746"/>
            <a:ext cx="13416355" cy="474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37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RINCIAN EKONOMIS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8D8350-6F54-267A-B22C-63D6B65AD9BD}"/>
              </a:ext>
            </a:extLst>
          </p:cNvPr>
          <p:cNvSpPr txBox="1"/>
          <p:nvPr/>
        </p:nvSpPr>
        <p:spPr>
          <a:xfrm>
            <a:off x="13411200" y="2400300"/>
            <a:ext cx="4419600" cy="61722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>
            <a:noAutofit/>
          </a:bodyPr>
          <a:lstStyle/>
          <a:p>
            <a:pPr algn="just"/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Bagi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organisasi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nilai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ekonomisnya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adalah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AKSI KOMPAK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berkolaborasi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kegiatan-kegiatan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rutin yang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diadakan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oleh Dinas Perpustakaan dan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Kearsipan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Kabupaten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Muara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Enim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maupun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pusat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sehingga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tidak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membutuhkan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anggaran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khusus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terlaksananya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strategi AKSI KOMPAK.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Selain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itu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juga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kolaborasi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antar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kelembagaan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berperan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penting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dalam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efisiensi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anggaran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AKSI KOMPAK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melalui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kerjasama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dalam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hal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narasumber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bersama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,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maupun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publikasi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AKSI KOMPAK.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Manfaat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diperoleh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dari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efesien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anggaran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adalah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AKSI KOMPAK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sudah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tersosialisasikan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kepada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1000 orang dan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jika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dikonversi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nominal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anggaran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kegiatan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ini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menghabiskan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dana </a:t>
            </a:r>
            <a:r>
              <a:rPr lang="en-ID" sz="1800" b="0" dirty="0" err="1">
                <a:effectLst/>
                <a:latin typeface="Arial" panose="020B0604020202020204" pitchFamily="34" charset="0"/>
                <a:ea typeface="Arial" panose="020B0604020202020204" pitchFamily="34" charset="0"/>
              </a:rPr>
              <a:t>sebesar</a:t>
            </a:r>
            <a:r>
              <a:rPr lang="en-ID" sz="1800" b="0" dirty="0">
                <a:effectLst/>
                <a:latin typeface="Arial" panose="020B0604020202020204" pitchFamily="34" charset="0"/>
                <a:ea typeface="Arial" panose="020B0604020202020204" pitchFamily="34" charset="0"/>
              </a:rPr>
              <a:t> Rp. 59.375.000,-</a:t>
            </a:r>
            <a:endParaRPr lang="en-ID" sz="1800" b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/>
            <a:endParaRPr lang="en-US" sz="800" dirty="0"/>
          </a:p>
        </p:txBody>
      </p:sp>
      <p:sp>
        <p:nvSpPr>
          <p:cNvPr id="15" name="TextBox 34">
            <a:extLst>
              <a:ext uri="{FF2B5EF4-FFF2-40B4-BE49-F238E27FC236}">
                <a16:creationId xmlns:a16="http://schemas.microsoft.com/office/drawing/2014/main" id="{5AFA3023-3354-A214-3615-C6FF6ECF918A}"/>
              </a:ext>
            </a:extLst>
          </p:cNvPr>
          <p:cNvSpPr txBox="1"/>
          <p:nvPr/>
        </p:nvSpPr>
        <p:spPr>
          <a:xfrm>
            <a:off x="14440685" y="1714500"/>
            <a:ext cx="2286000" cy="3854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15"/>
              </a:lnSpc>
            </a:pPr>
            <a:r>
              <a:rPr lang="en-US" sz="2000" b="1" dirty="0">
                <a:solidFill>
                  <a:srgbClr val="000000"/>
                </a:solidFill>
                <a:latin typeface="Open Sans 1 Bold Italics" panose="020B0604020202020204"/>
                <a:ea typeface="Open Sans 1 Bold Italics" panose="020B0604020202020204"/>
                <a:cs typeface="Open Sans 1 Bold Italics" panose="020B0604020202020204"/>
                <a:sym typeface="Open Sans 1 Bold Italics" panose="020B0604020202020204"/>
              </a:rPr>
              <a:t>Nilai </a:t>
            </a:r>
            <a:r>
              <a:rPr lang="en-US" sz="2000" b="1" dirty="0" err="1">
                <a:solidFill>
                  <a:srgbClr val="000000"/>
                </a:solidFill>
                <a:latin typeface="Open Sans 1 Bold Italics" panose="020B0604020202020204"/>
                <a:ea typeface="Open Sans 1 Bold Italics" panose="020B0604020202020204"/>
                <a:cs typeface="Open Sans 1 Bold Italics" panose="020B0604020202020204"/>
                <a:sym typeface="Open Sans 1 Bold Italics" panose="020B0604020202020204"/>
              </a:rPr>
              <a:t>Ekonomis</a:t>
            </a:r>
            <a:endParaRPr lang="en-US" sz="2000" b="1" dirty="0">
              <a:solidFill>
                <a:srgbClr val="000000"/>
              </a:solidFill>
              <a:latin typeface="Open Sans 1 Bold Italics" panose="020B0604020202020204"/>
              <a:ea typeface="Open Sans 1 Bold Italics" panose="020B0604020202020204"/>
              <a:cs typeface="Open Sans 1 Bold Italics" panose="020B0604020202020204"/>
              <a:sym typeface="Open Sans 1 Bold Italics" panose="020B0604020202020204"/>
            </a:endParaRPr>
          </a:p>
        </p:txBody>
      </p:sp>
      <p:grpSp>
        <p:nvGrpSpPr>
          <p:cNvPr id="2" name="Group 24">
            <a:extLst>
              <a:ext uri="{FF2B5EF4-FFF2-40B4-BE49-F238E27FC236}">
                <a16:creationId xmlns:a16="http://schemas.microsoft.com/office/drawing/2014/main" id="{A3F03073-0F74-7B77-8A46-4364910323A7}"/>
              </a:ext>
            </a:extLst>
          </p:cNvPr>
          <p:cNvGrpSpPr/>
          <p:nvPr/>
        </p:nvGrpSpPr>
        <p:grpSpPr>
          <a:xfrm>
            <a:off x="11594535" y="118240"/>
            <a:ext cx="7595730" cy="1144842"/>
            <a:chOff x="0" y="0"/>
            <a:chExt cx="2699692" cy="430143"/>
          </a:xfrm>
        </p:grpSpPr>
        <p:sp>
          <p:nvSpPr>
            <p:cNvPr id="3" name="Freeform 25">
              <a:extLst>
                <a:ext uri="{FF2B5EF4-FFF2-40B4-BE49-F238E27FC236}">
                  <a16:creationId xmlns:a16="http://schemas.microsoft.com/office/drawing/2014/main" id="{3D767105-0108-F22D-85AA-0C13C9C1FC72}"/>
                </a:ext>
              </a:extLst>
            </p:cNvPr>
            <p:cNvSpPr/>
            <p:nvPr/>
          </p:nvSpPr>
          <p:spPr>
            <a:xfrm>
              <a:off x="0" y="0"/>
              <a:ext cx="2699692" cy="430143"/>
            </a:xfrm>
            <a:custGeom>
              <a:avLst/>
              <a:gdLst/>
              <a:ahLst/>
              <a:cxnLst/>
              <a:rect l="l" t="t" r="r" b="b"/>
              <a:pathLst>
                <a:path w="2699692" h="430143">
                  <a:moveTo>
                    <a:pt x="44916" y="0"/>
                  </a:moveTo>
                  <a:lnTo>
                    <a:pt x="2654776" y="0"/>
                  </a:lnTo>
                  <a:cubicBezTo>
                    <a:pt x="2666688" y="0"/>
                    <a:pt x="2678113" y="4732"/>
                    <a:pt x="2686536" y="13155"/>
                  </a:cubicBezTo>
                  <a:cubicBezTo>
                    <a:pt x="2694960" y="21579"/>
                    <a:pt x="2699692" y="33003"/>
                    <a:pt x="2699692" y="44916"/>
                  </a:cubicBezTo>
                  <a:lnTo>
                    <a:pt x="2699692" y="385228"/>
                  </a:lnTo>
                  <a:cubicBezTo>
                    <a:pt x="2699692" y="410034"/>
                    <a:pt x="2679582" y="430143"/>
                    <a:pt x="2654776" y="430143"/>
                  </a:cubicBezTo>
                  <a:lnTo>
                    <a:pt x="44916" y="430143"/>
                  </a:lnTo>
                  <a:cubicBezTo>
                    <a:pt x="20109" y="430143"/>
                    <a:pt x="0" y="410034"/>
                    <a:pt x="0" y="385228"/>
                  </a:cubicBezTo>
                  <a:lnTo>
                    <a:pt x="0" y="44916"/>
                  </a:lnTo>
                  <a:cubicBezTo>
                    <a:pt x="0" y="33003"/>
                    <a:pt x="4732" y="21579"/>
                    <a:pt x="13155" y="13155"/>
                  </a:cubicBezTo>
                  <a:cubicBezTo>
                    <a:pt x="21579" y="4732"/>
                    <a:pt x="33003" y="0"/>
                    <a:pt x="4491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TextBox 26">
              <a:extLst>
                <a:ext uri="{FF2B5EF4-FFF2-40B4-BE49-F238E27FC236}">
                  <a16:creationId xmlns:a16="http://schemas.microsoft.com/office/drawing/2014/main" id="{DA764A6D-D280-21F7-C890-400E71737959}"/>
                </a:ext>
              </a:extLst>
            </p:cNvPr>
            <p:cNvSpPr txBox="1"/>
            <p:nvPr/>
          </p:nvSpPr>
          <p:spPr>
            <a:xfrm>
              <a:off x="0" y="-66675"/>
              <a:ext cx="2699692" cy="4968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l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29">
            <a:extLst>
              <a:ext uri="{FF2B5EF4-FFF2-40B4-BE49-F238E27FC236}">
                <a16:creationId xmlns:a16="http://schemas.microsoft.com/office/drawing/2014/main" id="{C68A3107-7D29-4F6B-1740-921EC321D725}"/>
              </a:ext>
            </a:extLst>
          </p:cNvPr>
          <p:cNvSpPr/>
          <p:nvPr/>
        </p:nvSpPr>
        <p:spPr>
          <a:xfrm>
            <a:off x="14554200" y="32797"/>
            <a:ext cx="2274145" cy="1362178"/>
          </a:xfrm>
          <a:custGeom>
            <a:avLst/>
            <a:gdLst/>
            <a:ahLst/>
            <a:cxnLst/>
            <a:rect l="l" t="t" r="r" b="b"/>
            <a:pathLst>
              <a:path w="2274145" h="1362178">
                <a:moveTo>
                  <a:pt x="0" y="0"/>
                </a:moveTo>
                <a:lnTo>
                  <a:pt x="2274145" y="0"/>
                </a:lnTo>
                <a:lnTo>
                  <a:pt x="2274145" y="1362179"/>
                </a:lnTo>
                <a:lnTo>
                  <a:pt x="0" y="13621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16" name="Freeform 28">
            <a:extLst>
              <a:ext uri="{FF2B5EF4-FFF2-40B4-BE49-F238E27FC236}">
                <a16:creationId xmlns:a16="http://schemas.microsoft.com/office/drawing/2014/main" id="{276C814C-5DE4-8610-B42A-6EEB46F7C2F8}"/>
              </a:ext>
            </a:extLst>
          </p:cNvPr>
          <p:cNvSpPr/>
          <p:nvPr/>
        </p:nvSpPr>
        <p:spPr>
          <a:xfrm>
            <a:off x="11621039" y="99960"/>
            <a:ext cx="3962646" cy="1426907"/>
          </a:xfrm>
          <a:custGeom>
            <a:avLst/>
            <a:gdLst/>
            <a:ahLst/>
            <a:cxnLst/>
            <a:rect l="l" t="t" r="r" b="b"/>
            <a:pathLst>
              <a:path w="3962646" h="1426907">
                <a:moveTo>
                  <a:pt x="0" y="0"/>
                </a:moveTo>
                <a:lnTo>
                  <a:pt x="3962647" y="0"/>
                </a:lnTo>
                <a:lnTo>
                  <a:pt x="3962647" y="1426906"/>
                </a:lnTo>
                <a:lnTo>
                  <a:pt x="0" y="1426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0044"/>
            </a:stretch>
          </a:blipFill>
        </p:spPr>
      </p:sp>
      <p:sp>
        <p:nvSpPr>
          <p:cNvPr id="17" name="Freeform 27">
            <a:extLst>
              <a:ext uri="{FF2B5EF4-FFF2-40B4-BE49-F238E27FC236}">
                <a16:creationId xmlns:a16="http://schemas.microsoft.com/office/drawing/2014/main" id="{9F03EDD1-33E2-988C-42A7-1ABFB3F1860F}"/>
              </a:ext>
            </a:extLst>
          </p:cNvPr>
          <p:cNvSpPr/>
          <p:nvPr/>
        </p:nvSpPr>
        <p:spPr>
          <a:xfrm>
            <a:off x="257043" y="29510"/>
            <a:ext cx="2533913" cy="1144843"/>
          </a:xfrm>
          <a:custGeom>
            <a:avLst/>
            <a:gdLst/>
            <a:ahLst/>
            <a:cxnLst/>
            <a:rect l="l" t="t" r="r" b="b"/>
            <a:pathLst>
              <a:path w="2533913" h="1043697">
                <a:moveTo>
                  <a:pt x="0" y="0"/>
                </a:moveTo>
                <a:lnTo>
                  <a:pt x="2533913" y="0"/>
                </a:lnTo>
                <a:lnTo>
                  <a:pt x="2533913" y="1043698"/>
                </a:lnTo>
                <a:lnTo>
                  <a:pt x="0" y="104369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105945"/>
            </a:stretch>
          </a:blipFill>
        </p:spPr>
      </p:sp>
    </p:spTree>
    <p:extLst>
      <p:ext uri="{BB962C8B-B14F-4D97-AF65-F5344CB8AC3E}">
        <p14:creationId xmlns:p14="http://schemas.microsoft.com/office/powerpoint/2010/main" val="42333019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305646" y="3220603"/>
            <a:ext cx="4264334" cy="5225280"/>
            <a:chOff x="0" y="0"/>
            <a:chExt cx="956623" cy="117219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56623" cy="1172192"/>
            </a:xfrm>
            <a:custGeom>
              <a:avLst/>
              <a:gdLst/>
              <a:ahLst/>
              <a:cxnLst/>
              <a:rect l="l" t="t" r="r" b="b"/>
              <a:pathLst>
                <a:path w="956623" h="1172192">
                  <a:moveTo>
                    <a:pt x="54465" y="0"/>
                  </a:moveTo>
                  <a:lnTo>
                    <a:pt x="902157" y="0"/>
                  </a:lnTo>
                  <a:cubicBezTo>
                    <a:pt x="932238" y="0"/>
                    <a:pt x="956623" y="24385"/>
                    <a:pt x="956623" y="54465"/>
                  </a:cubicBezTo>
                  <a:lnTo>
                    <a:pt x="956623" y="1117727"/>
                  </a:lnTo>
                  <a:cubicBezTo>
                    <a:pt x="956623" y="1147808"/>
                    <a:pt x="932238" y="1172192"/>
                    <a:pt x="902157" y="1172192"/>
                  </a:cubicBezTo>
                  <a:lnTo>
                    <a:pt x="54465" y="1172192"/>
                  </a:lnTo>
                  <a:cubicBezTo>
                    <a:pt x="24385" y="1172192"/>
                    <a:pt x="0" y="1147808"/>
                    <a:pt x="0" y="1117727"/>
                  </a:cubicBezTo>
                  <a:lnTo>
                    <a:pt x="0" y="54465"/>
                  </a:lnTo>
                  <a:cubicBezTo>
                    <a:pt x="0" y="24385"/>
                    <a:pt x="24385" y="0"/>
                    <a:pt x="54465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956623" cy="1238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1028700" y="9258300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8" name="Group 18"/>
          <p:cNvGrpSpPr/>
          <p:nvPr/>
        </p:nvGrpSpPr>
        <p:grpSpPr>
          <a:xfrm>
            <a:off x="-705993" y="3220603"/>
            <a:ext cx="1411986" cy="5225280"/>
            <a:chOff x="0" y="0"/>
            <a:chExt cx="316752" cy="117219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316752" cy="1172192"/>
            </a:xfrm>
            <a:custGeom>
              <a:avLst/>
              <a:gdLst/>
              <a:ahLst/>
              <a:cxnLst/>
              <a:rect l="l" t="t" r="r" b="b"/>
              <a:pathLst>
                <a:path w="316752" h="1172192">
                  <a:moveTo>
                    <a:pt x="158376" y="0"/>
                  </a:moveTo>
                  <a:lnTo>
                    <a:pt x="158376" y="0"/>
                  </a:lnTo>
                  <a:cubicBezTo>
                    <a:pt x="245845" y="0"/>
                    <a:pt x="316752" y="70907"/>
                    <a:pt x="316752" y="158376"/>
                  </a:cubicBezTo>
                  <a:lnTo>
                    <a:pt x="316752" y="1013816"/>
                  </a:lnTo>
                  <a:cubicBezTo>
                    <a:pt x="316752" y="1101285"/>
                    <a:pt x="245845" y="1172192"/>
                    <a:pt x="158376" y="1172192"/>
                  </a:cubicBezTo>
                  <a:lnTo>
                    <a:pt x="158376" y="1172192"/>
                  </a:lnTo>
                  <a:cubicBezTo>
                    <a:pt x="70907" y="1172192"/>
                    <a:pt x="0" y="1101285"/>
                    <a:pt x="0" y="1013816"/>
                  </a:cubicBezTo>
                  <a:lnTo>
                    <a:pt x="0" y="158376"/>
                  </a:lnTo>
                  <a:cubicBezTo>
                    <a:pt x="0" y="70907"/>
                    <a:pt x="70907" y="0"/>
                    <a:pt x="158376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316752" cy="1238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4931188" y="621612"/>
            <a:ext cx="2823412" cy="1691181"/>
          </a:xfrm>
          <a:custGeom>
            <a:avLst/>
            <a:gdLst/>
            <a:ahLst/>
            <a:cxnLst/>
            <a:rect l="l" t="t" r="r" b="b"/>
            <a:pathLst>
              <a:path w="2823412" h="1691181">
                <a:moveTo>
                  <a:pt x="0" y="0"/>
                </a:moveTo>
                <a:lnTo>
                  <a:pt x="2823412" y="0"/>
                </a:lnTo>
                <a:lnTo>
                  <a:pt x="2823412" y="1691180"/>
                </a:lnTo>
                <a:lnTo>
                  <a:pt x="0" y="16911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3499008">
            <a:off x="5008449" y="1883885"/>
            <a:ext cx="6068637" cy="6945508"/>
          </a:xfrm>
          <a:custGeom>
            <a:avLst/>
            <a:gdLst/>
            <a:ahLst/>
            <a:cxnLst/>
            <a:rect l="l" t="t" r="r" b="b"/>
            <a:pathLst>
              <a:path w="6068637" h="6945508">
                <a:moveTo>
                  <a:pt x="0" y="0"/>
                </a:moveTo>
                <a:lnTo>
                  <a:pt x="6068637" y="0"/>
                </a:lnTo>
                <a:lnTo>
                  <a:pt x="6068637" y="6945507"/>
                </a:lnTo>
                <a:lnTo>
                  <a:pt x="0" y="694550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5619608" y="2933478"/>
            <a:ext cx="4846320" cy="4846320"/>
            <a:chOff x="0" y="0"/>
            <a:chExt cx="14840029" cy="14840029"/>
          </a:xfrm>
        </p:grpSpPr>
        <p:sp>
          <p:nvSpPr>
            <p:cNvPr id="24" name="Freeform 24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94B143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223301" y="551024"/>
              <a:ext cx="14393427" cy="13737979"/>
            </a:xfrm>
            <a:custGeom>
              <a:avLst/>
              <a:gdLst/>
              <a:ahLst/>
              <a:cxnLst/>
              <a:rect l="l" t="t" r="r" b="b"/>
              <a:pathLst>
                <a:path w="14393427" h="13737979">
                  <a:moveTo>
                    <a:pt x="7196714" y="10990"/>
                  </a:moveTo>
                  <a:cubicBezTo>
                    <a:pt x="4739280" y="0"/>
                    <a:pt x="2463801" y="1304719"/>
                    <a:pt x="1231900" y="3431106"/>
                  </a:cubicBezTo>
                  <a:cubicBezTo>
                    <a:pt x="0" y="5557493"/>
                    <a:pt x="0" y="8180487"/>
                    <a:pt x="1231900" y="10306874"/>
                  </a:cubicBezTo>
                  <a:cubicBezTo>
                    <a:pt x="2463801" y="12433261"/>
                    <a:pt x="4739280" y="13737980"/>
                    <a:pt x="7196714" y="13726990"/>
                  </a:cubicBezTo>
                  <a:cubicBezTo>
                    <a:pt x="9654147" y="13737980"/>
                    <a:pt x="11929626" y="12433261"/>
                    <a:pt x="13161527" y="10306874"/>
                  </a:cubicBezTo>
                  <a:cubicBezTo>
                    <a:pt x="14393427" y="8180487"/>
                    <a:pt x="14393427" y="5557493"/>
                    <a:pt x="13161527" y="3431106"/>
                  </a:cubicBezTo>
                  <a:cubicBezTo>
                    <a:pt x="11929626" y="1304719"/>
                    <a:pt x="9654147" y="0"/>
                    <a:pt x="7196714" y="10990"/>
                  </a:cubicBezTo>
                  <a:close/>
                </a:path>
              </a:pathLst>
            </a:custGeom>
            <a:blipFill>
              <a:blip r:embed="rId7"/>
              <a:stretch>
                <a:fillRect l="-13185" t="-18030" r="-15019" b="-75212"/>
              </a:stretch>
            </a:blipFill>
          </p:spPr>
        </p:sp>
      </p:grpSp>
      <p:sp>
        <p:nvSpPr>
          <p:cNvPr id="27" name="TextBox 27"/>
          <p:cNvSpPr txBox="1"/>
          <p:nvPr/>
        </p:nvSpPr>
        <p:spPr>
          <a:xfrm>
            <a:off x="1600870" y="629786"/>
            <a:ext cx="13416355" cy="494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0"/>
              </a:lnSpc>
            </a:pPr>
            <a:r>
              <a:rPr lang="en-US" sz="44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II. KEPEMIMPINAN STRATEGIS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13404" y="5451454"/>
            <a:ext cx="4130268" cy="185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KENDALA :</a:t>
            </a:r>
          </a:p>
          <a:p>
            <a:pPr marL="431802" lvl="1" indent="-215901" algn="l">
              <a:lnSpc>
                <a:spcPts val="2800"/>
              </a:lnSpc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Uji Coba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kebermanfaat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Website 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ini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memerlukan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waktu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yang lama</a:t>
            </a:r>
          </a:p>
          <a:p>
            <a:pPr marL="431802" lvl="1" indent="-215901" algn="l">
              <a:lnSpc>
                <a:spcPts val="2800"/>
              </a:lnSpc>
              <a:buAutoNum type="arabicPeriod"/>
            </a:pP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Kurang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stabil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/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meratanya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jaringan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internet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40478" y="7663616"/>
            <a:ext cx="3840152" cy="7755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RISIKO:</a:t>
            </a:r>
          </a:p>
          <a:p>
            <a:pPr marL="431802" lvl="1" indent="-215901" algn="l">
              <a:lnSpc>
                <a:spcPts val="2800"/>
              </a:lnSpc>
              <a:buAutoNum type="arabicPeriod"/>
            </a:pP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Tutup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1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tumbuh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1000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5581508" y="8839200"/>
            <a:ext cx="5120868" cy="1152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RISIKO:</a:t>
            </a:r>
          </a:p>
          <a:p>
            <a:pPr algn="l">
              <a:lnSpc>
                <a:spcPts val="2800"/>
              </a:lnSpc>
            </a:pPr>
            <a:r>
              <a:rPr lang="en-US" sz="20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MencarI</a:t>
            </a:r>
            <a:r>
              <a:rPr lang="en-US" sz="2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Referensi</a:t>
            </a:r>
            <a:r>
              <a:rPr lang="en-US" sz="2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menganilisa</a:t>
            </a:r>
            <a:r>
              <a:rPr lang="en-US" sz="2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, </a:t>
            </a:r>
            <a:r>
              <a:rPr lang="en-US" sz="20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Koordinasikan</a:t>
            </a:r>
            <a:r>
              <a:rPr lang="en-US" sz="20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dan </a:t>
            </a:r>
            <a:r>
              <a:rPr lang="en-US" sz="20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dikonusltasikan</a:t>
            </a:r>
            <a:endParaRPr lang="en-US" sz="20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163604" y="1008298"/>
            <a:ext cx="4130268" cy="106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 dirty="0">
                <a:solidFill>
                  <a:srgbClr val="E532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PEMANFAATAN PELUANG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0567853" y="1128894"/>
            <a:ext cx="4130268" cy="10642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 b="1" dirty="0">
                <a:solidFill>
                  <a:srgbClr val="E53239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OPTIMALISASI SUMBERDAYA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0904531" y="2374762"/>
            <a:ext cx="4130268" cy="738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SUMBER DAYA MANUSIA :</a:t>
            </a:r>
          </a:p>
          <a:p>
            <a:pPr algn="ctr"/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TIM  EFEKTIF, KADER KEMENAG, POLISI, KECAMATAN  DAN PIC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856963" y="3506859"/>
            <a:ext cx="4130268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SUMBER DAYA KEUANGAN :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APBD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0886957" y="5143500"/>
            <a:ext cx="4130268" cy="1317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WAKTU :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JANGKA PENDEK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JANGKA PANJANG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0538038" y="7305915"/>
            <a:ext cx="4449193" cy="175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SEMBER DAYA TEKNOLOGI :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KOMPUTER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INTERNET</a:t>
            </a:r>
          </a:p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DAN PERANGKAT LAINNYA</a:t>
            </a:r>
          </a:p>
        </p:txBody>
      </p:sp>
      <p:sp>
        <p:nvSpPr>
          <p:cNvPr id="37" name="TextBox 29">
            <a:extLst>
              <a:ext uri="{FF2B5EF4-FFF2-40B4-BE49-F238E27FC236}">
                <a16:creationId xmlns:a16="http://schemas.microsoft.com/office/drawing/2014/main" id="{D5168B9F-E979-2C16-C805-E548DB723ED5}"/>
              </a:ext>
            </a:extLst>
          </p:cNvPr>
          <p:cNvSpPr txBox="1"/>
          <p:nvPr/>
        </p:nvSpPr>
        <p:spPr>
          <a:xfrm>
            <a:off x="994414" y="2213467"/>
            <a:ext cx="3973642" cy="293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PELUANG:</a:t>
            </a:r>
          </a:p>
          <a:p>
            <a:pPr marL="431802" lvl="1" indent="-215901">
              <a:lnSpc>
                <a:spcPts val="2800"/>
              </a:lnSpc>
              <a:buFontTx/>
              <a:buAutoNum type="arabicPeriod"/>
            </a:pP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Adanya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kebijakan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peningkatan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literasi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untuk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mendukung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kesejahteraan</a:t>
            </a:r>
            <a:endParaRPr lang="en-US" sz="1600" b="1" dirty="0">
              <a:solidFill>
                <a:srgbClr val="000000"/>
              </a:solidFill>
              <a:latin typeface="Poppins Bold"/>
              <a:ea typeface="Poppins Bold"/>
              <a:cs typeface="Poppins Bold"/>
              <a:sym typeface="Poppins Bold"/>
            </a:endParaRPr>
          </a:p>
          <a:p>
            <a:pPr marL="431802" lvl="1" indent="-215901">
              <a:lnSpc>
                <a:spcPts val="2800"/>
              </a:lnSpc>
              <a:buFontTx/>
              <a:buAutoNum type="arabicPeriod"/>
            </a:pP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Kebijakan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literasi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ekonomi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terkait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pemberantasan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judi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online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merupakan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prioritas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program </a:t>
            </a:r>
            <a:r>
              <a:rPr lang="en-US" sz="1600" b="1" dirty="0" err="1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presiden</a:t>
            </a:r>
            <a:r>
              <a:rPr lang="en-US" sz="1600" b="1" dirty="0">
                <a:solidFill>
                  <a:srgbClr val="000000"/>
                </a:solidFill>
                <a:latin typeface="Poppins Bold"/>
                <a:ea typeface="Poppins Bold"/>
                <a:cs typeface="Poppins Bold"/>
                <a:sym typeface="Poppins Bold"/>
              </a:rPr>
              <a:t> Prabowo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27299" y="2985479"/>
            <a:ext cx="1535884" cy="4991673"/>
            <a:chOff x="0" y="0"/>
            <a:chExt cx="404513" cy="131467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04513" cy="1314679"/>
            </a:xfrm>
            <a:custGeom>
              <a:avLst/>
              <a:gdLst/>
              <a:ahLst/>
              <a:cxnLst/>
              <a:rect l="l" t="t" r="r" b="b"/>
              <a:pathLst>
                <a:path w="404513" h="1314679">
                  <a:moveTo>
                    <a:pt x="151221" y="0"/>
                  </a:moveTo>
                  <a:lnTo>
                    <a:pt x="253292" y="0"/>
                  </a:lnTo>
                  <a:cubicBezTo>
                    <a:pt x="293398" y="0"/>
                    <a:pt x="331862" y="15932"/>
                    <a:pt x="360221" y="44292"/>
                  </a:cubicBezTo>
                  <a:cubicBezTo>
                    <a:pt x="388581" y="72651"/>
                    <a:pt x="404513" y="111115"/>
                    <a:pt x="404513" y="151221"/>
                  </a:cubicBezTo>
                  <a:lnTo>
                    <a:pt x="404513" y="1163458"/>
                  </a:lnTo>
                  <a:cubicBezTo>
                    <a:pt x="404513" y="1203565"/>
                    <a:pt x="388581" y="1242028"/>
                    <a:pt x="360221" y="1270388"/>
                  </a:cubicBezTo>
                  <a:cubicBezTo>
                    <a:pt x="331862" y="1298747"/>
                    <a:pt x="293398" y="1314679"/>
                    <a:pt x="253292" y="1314679"/>
                  </a:cubicBezTo>
                  <a:lnTo>
                    <a:pt x="151221" y="1314679"/>
                  </a:lnTo>
                  <a:cubicBezTo>
                    <a:pt x="111115" y="1314679"/>
                    <a:pt x="72651" y="1298747"/>
                    <a:pt x="44292" y="1270388"/>
                  </a:cubicBezTo>
                  <a:cubicBezTo>
                    <a:pt x="15932" y="1242028"/>
                    <a:pt x="0" y="1203565"/>
                    <a:pt x="0" y="1163458"/>
                  </a:cubicBezTo>
                  <a:lnTo>
                    <a:pt x="0" y="151221"/>
                  </a:lnTo>
                  <a:cubicBezTo>
                    <a:pt x="0" y="111115"/>
                    <a:pt x="15932" y="72651"/>
                    <a:pt x="44292" y="44292"/>
                  </a:cubicBezTo>
                  <a:cubicBezTo>
                    <a:pt x="72651" y="15932"/>
                    <a:pt x="111115" y="0"/>
                    <a:pt x="151221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404513" cy="1381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509415" y="2985479"/>
            <a:ext cx="1535884" cy="4991673"/>
            <a:chOff x="0" y="0"/>
            <a:chExt cx="404513" cy="131467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04513" cy="1314679"/>
            </a:xfrm>
            <a:custGeom>
              <a:avLst/>
              <a:gdLst/>
              <a:ahLst/>
              <a:cxnLst/>
              <a:rect l="l" t="t" r="r" b="b"/>
              <a:pathLst>
                <a:path w="404513" h="1314679">
                  <a:moveTo>
                    <a:pt x="151221" y="0"/>
                  </a:moveTo>
                  <a:lnTo>
                    <a:pt x="253292" y="0"/>
                  </a:lnTo>
                  <a:cubicBezTo>
                    <a:pt x="293398" y="0"/>
                    <a:pt x="331862" y="15932"/>
                    <a:pt x="360221" y="44292"/>
                  </a:cubicBezTo>
                  <a:cubicBezTo>
                    <a:pt x="388581" y="72651"/>
                    <a:pt x="404513" y="111115"/>
                    <a:pt x="404513" y="151221"/>
                  </a:cubicBezTo>
                  <a:lnTo>
                    <a:pt x="404513" y="1163458"/>
                  </a:lnTo>
                  <a:cubicBezTo>
                    <a:pt x="404513" y="1203565"/>
                    <a:pt x="388581" y="1242028"/>
                    <a:pt x="360221" y="1270388"/>
                  </a:cubicBezTo>
                  <a:cubicBezTo>
                    <a:pt x="331862" y="1298747"/>
                    <a:pt x="293398" y="1314679"/>
                    <a:pt x="253292" y="1314679"/>
                  </a:cubicBezTo>
                  <a:lnTo>
                    <a:pt x="151221" y="1314679"/>
                  </a:lnTo>
                  <a:cubicBezTo>
                    <a:pt x="111115" y="1314679"/>
                    <a:pt x="72651" y="1298747"/>
                    <a:pt x="44292" y="1270388"/>
                  </a:cubicBezTo>
                  <a:cubicBezTo>
                    <a:pt x="15932" y="1242028"/>
                    <a:pt x="0" y="1203565"/>
                    <a:pt x="0" y="1163458"/>
                  </a:cubicBezTo>
                  <a:lnTo>
                    <a:pt x="0" y="151221"/>
                  </a:lnTo>
                  <a:cubicBezTo>
                    <a:pt x="0" y="111115"/>
                    <a:pt x="15932" y="72651"/>
                    <a:pt x="44292" y="44292"/>
                  </a:cubicBezTo>
                  <a:cubicBezTo>
                    <a:pt x="72651" y="15932"/>
                    <a:pt x="111115" y="0"/>
                    <a:pt x="151221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404513" cy="13813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11489863" y="-1293721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0" y="9457410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-657849" y="8141712"/>
            <a:ext cx="1315698" cy="1315698"/>
          </a:xfrm>
          <a:custGeom>
            <a:avLst/>
            <a:gdLst/>
            <a:ahLst/>
            <a:cxnLst/>
            <a:rect l="l" t="t" r="r" b="b"/>
            <a:pathLst>
              <a:path w="1315698" h="1315698">
                <a:moveTo>
                  <a:pt x="0" y="0"/>
                </a:moveTo>
                <a:lnTo>
                  <a:pt x="1315698" y="0"/>
                </a:lnTo>
                <a:lnTo>
                  <a:pt x="1315698" y="1315698"/>
                </a:lnTo>
                <a:lnTo>
                  <a:pt x="0" y="131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5203657" y="2323924"/>
            <a:ext cx="1392112" cy="957077"/>
          </a:xfrm>
          <a:custGeom>
            <a:avLst/>
            <a:gdLst/>
            <a:ahLst/>
            <a:cxnLst/>
            <a:rect l="l" t="t" r="r" b="b"/>
            <a:pathLst>
              <a:path w="1392112" h="957077">
                <a:moveTo>
                  <a:pt x="0" y="0"/>
                </a:moveTo>
                <a:lnTo>
                  <a:pt x="1392112" y="0"/>
                </a:lnTo>
                <a:lnTo>
                  <a:pt x="1392112" y="957078"/>
                </a:lnTo>
                <a:lnTo>
                  <a:pt x="0" y="95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1431993" y="2211829"/>
            <a:ext cx="1392112" cy="957077"/>
          </a:xfrm>
          <a:custGeom>
            <a:avLst/>
            <a:gdLst/>
            <a:ahLst/>
            <a:cxnLst/>
            <a:rect l="l" t="t" r="r" b="b"/>
            <a:pathLst>
              <a:path w="1392112" h="957077">
                <a:moveTo>
                  <a:pt x="0" y="0"/>
                </a:moveTo>
                <a:lnTo>
                  <a:pt x="1392112" y="0"/>
                </a:lnTo>
                <a:lnTo>
                  <a:pt x="1392112" y="957078"/>
                </a:lnTo>
                <a:lnTo>
                  <a:pt x="0" y="9570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373044" y="1248611"/>
            <a:ext cx="2904575" cy="2946480"/>
          </a:xfrm>
          <a:custGeom>
            <a:avLst/>
            <a:gdLst/>
            <a:ahLst/>
            <a:cxnLst/>
            <a:rect l="l" t="t" r="r" b="b"/>
            <a:pathLst>
              <a:path w="2904575" h="2946480">
                <a:moveTo>
                  <a:pt x="0" y="0"/>
                </a:moveTo>
                <a:lnTo>
                  <a:pt x="2904574" y="0"/>
                </a:lnTo>
                <a:lnTo>
                  <a:pt x="2904574" y="2946480"/>
                </a:lnTo>
                <a:lnTo>
                  <a:pt x="0" y="294648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 rot="5400000">
            <a:off x="14014569" y="4651123"/>
            <a:ext cx="1392112" cy="957077"/>
          </a:xfrm>
          <a:custGeom>
            <a:avLst/>
            <a:gdLst/>
            <a:ahLst/>
            <a:cxnLst/>
            <a:rect l="l" t="t" r="r" b="b"/>
            <a:pathLst>
              <a:path w="1392112" h="957077">
                <a:moveTo>
                  <a:pt x="0" y="0"/>
                </a:moveTo>
                <a:lnTo>
                  <a:pt x="1392112" y="0"/>
                </a:lnTo>
                <a:lnTo>
                  <a:pt x="1392112" y="957077"/>
                </a:lnTo>
                <a:lnTo>
                  <a:pt x="0" y="9570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9347793" y="6063843"/>
            <a:ext cx="8050501" cy="1821426"/>
          </a:xfrm>
          <a:custGeom>
            <a:avLst/>
            <a:gdLst/>
            <a:ahLst/>
            <a:cxnLst/>
            <a:rect l="l" t="t" r="r" b="b"/>
            <a:pathLst>
              <a:path w="8050501" h="1821426">
                <a:moveTo>
                  <a:pt x="0" y="0"/>
                </a:moveTo>
                <a:lnTo>
                  <a:pt x="8050501" y="0"/>
                </a:lnTo>
                <a:lnTo>
                  <a:pt x="8050501" y="1821426"/>
                </a:lnTo>
                <a:lnTo>
                  <a:pt x="0" y="18214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Freeform 29"/>
          <p:cNvSpPr/>
          <p:nvPr/>
        </p:nvSpPr>
        <p:spPr>
          <a:xfrm>
            <a:off x="9516772" y="7977152"/>
            <a:ext cx="3856272" cy="2309848"/>
          </a:xfrm>
          <a:custGeom>
            <a:avLst/>
            <a:gdLst/>
            <a:ahLst/>
            <a:cxnLst/>
            <a:rect l="l" t="t" r="r" b="b"/>
            <a:pathLst>
              <a:path w="3856272" h="2309848">
                <a:moveTo>
                  <a:pt x="0" y="0"/>
                </a:moveTo>
                <a:lnTo>
                  <a:pt x="3856272" y="0"/>
                </a:lnTo>
                <a:lnTo>
                  <a:pt x="3856272" y="2309848"/>
                </a:lnTo>
                <a:lnTo>
                  <a:pt x="0" y="23098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30" name="Freeform 30"/>
          <p:cNvSpPr/>
          <p:nvPr/>
        </p:nvSpPr>
        <p:spPr>
          <a:xfrm>
            <a:off x="13000272" y="8037669"/>
            <a:ext cx="1935613" cy="1935613"/>
          </a:xfrm>
          <a:custGeom>
            <a:avLst/>
            <a:gdLst/>
            <a:ahLst/>
            <a:cxnLst/>
            <a:rect l="l" t="t" r="r" b="b"/>
            <a:pathLst>
              <a:path w="1935613" h="1935613">
                <a:moveTo>
                  <a:pt x="0" y="0"/>
                </a:moveTo>
                <a:lnTo>
                  <a:pt x="1935613" y="0"/>
                </a:lnTo>
                <a:lnTo>
                  <a:pt x="1935613" y="1935613"/>
                </a:lnTo>
                <a:lnTo>
                  <a:pt x="0" y="193561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31" name="Freeform 31"/>
          <p:cNvSpPr/>
          <p:nvPr/>
        </p:nvSpPr>
        <p:spPr>
          <a:xfrm>
            <a:off x="1316543" y="6063843"/>
            <a:ext cx="3102399" cy="1465883"/>
          </a:xfrm>
          <a:custGeom>
            <a:avLst/>
            <a:gdLst/>
            <a:ahLst/>
            <a:cxnLst/>
            <a:rect l="l" t="t" r="r" b="b"/>
            <a:pathLst>
              <a:path w="3102399" h="1465883">
                <a:moveTo>
                  <a:pt x="0" y="0"/>
                </a:moveTo>
                <a:lnTo>
                  <a:pt x="3102399" y="0"/>
                </a:lnTo>
                <a:lnTo>
                  <a:pt x="3102399" y="1465883"/>
                </a:lnTo>
                <a:lnTo>
                  <a:pt x="0" y="146588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32" name="Freeform 32"/>
          <p:cNvSpPr/>
          <p:nvPr/>
        </p:nvSpPr>
        <p:spPr>
          <a:xfrm>
            <a:off x="2262189" y="8566049"/>
            <a:ext cx="1271787" cy="1407233"/>
          </a:xfrm>
          <a:custGeom>
            <a:avLst/>
            <a:gdLst/>
            <a:ahLst/>
            <a:cxnLst/>
            <a:rect l="l" t="t" r="r" b="b"/>
            <a:pathLst>
              <a:path w="1271787" h="1407233">
                <a:moveTo>
                  <a:pt x="0" y="0"/>
                </a:moveTo>
                <a:lnTo>
                  <a:pt x="1271787" y="0"/>
                </a:lnTo>
                <a:lnTo>
                  <a:pt x="1271787" y="1407233"/>
                </a:lnTo>
                <a:lnTo>
                  <a:pt x="0" y="1407233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33" name="Freeform 33"/>
          <p:cNvSpPr/>
          <p:nvPr/>
        </p:nvSpPr>
        <p:spPr>
          <a:xfrm>
            <a:off x="5602476" y="6063843"/>
            <a:ext cx="2596187" cy="1598014"/>
          </a:xfrm>
          <a:custGeom>
            <a:avLst/>
            <a:gdLst/>
            <a:ahLst/>
            <a:cxnLst/>
            <a:rect l="l" t="t" r="r" b="b"/>
            <a:pathLst>
              <a:path w="2596187" h="1598014">
                <a:moveTo>
                  <a:pt x="0" y="0"/>
                </a:moveTo>
                <a:lnTo>
                  <a:pt x="2596187" y="0"/>
                </a:lnTo>
                <a:lnTo>
                  <a:pt x="2596187" y="1598014"/>
                </a:lnTo>
                <a:lnTo>
                  <a:pt x="0" y="159801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34" name="Freeform 34"/>
          <p:cNvSpPr/>
          <p:nvPr/>
        </p:nvSpPr>
        <p:spPr>
          <a:xfrm>
            <a:off x="4906658" y="8707498"/>
            <a:ext cx="2275401" cy="1766280"/>
          </a:xfrm>
          <a:custGeom>
            <a:avLst/>
            <a:gdLst/>
            <a:ahLst/>
            <a:cxnLst/>
            <a:rect l="l" t="t" r="r" b="b"/>
            <a:pathLst>
              <a:path w="2275401" h="1766280">
                <a:moveTo>
                  <a:pt x="0" y="0"/>
                </a:moveTo>
                <a:lnTo>
                  <a:pt x="2275401" y="0"/>
                </a:lnTo>
                <a:lnTo>
                  <a:pt x="2275401" y="1766281"/>
                </a:lnTo>
                <a:lnTo>
                  <a:pt x="0" y="1766281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35" name="TextBox 35"/>
          <p:cNvSpPr txBox="1"/>
          <p:nvPr/>
        </p:nvSpPr>
        <p:spPr>
          <a:xfrm>
            <a:off x="12795519" y="2223769"/>
            <a:ext cx="4280732" cy="10033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KOMITMEN  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DAN 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DUKUNGAN 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BERSAMA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-2124030" y="5016964"/>
            <a:ext cx="10558453" cy="36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SEBELUM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975788" y="4966657"/>
            <a:ext cx="10558453" cy="3663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8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SESUDAH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349767" y="5528941"/>
            <a:ext cx="4550803" cy="330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00"/>
              </a:lnSpc>
            </a:pPr>
            <a:r>
              <a:rPr lang="en-US" sz="2500" b="1">
                <a:solidFill>
                  <a:srgbClr val="E53239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4P (STRATEGI MARKETING)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798658" y="6244305"/>
            <a:ext cx="7148772" cy="1498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PEMBERANTASAN JUDI ONLINE MELALUI LITERASI EKONOMI BERBASIS GERAKAN ANTI JUDI ONLINE TERINTEGRASI DENGAN KOLABORASKI MASYARAKAT (AKSI KOMPAK) DALAM RANGKA MENDUKUNG PEMEBRANTASAN KEMISKINAN DI KABUPATEN MUARA ENIM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114728" y="8454110"/>
            <a:ext cx="2325780" cy="100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SCAN ME 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UNTUK MELIHAT </a:t>
            </a:r>
          </a:p>
          <a:p>
            <a:pPr algn="ctr">
              <a:lnSpc>
                <a:spcPts val="2000"/>
              </a:lnSpc>
            </a:pPr>
            <a:r>
              <a:rPr lang="en-US" sz="20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WEBSITE AKSI KOMPAK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621343" y="773405"/>
            <a:ext cx="10558453" cy="461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6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III. IMPLEMENTASI STRATEGI MARKETING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564607" y="7754265"/>
            <a:ext cx="4550803" cy="47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PRODUCT : </a:t>
            </a:r>
          </a:p>
          <a:p>
            <a:pPr algn="ctr">
              <a:lnSpc>
                <a:spcPts val="180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WEBSITE AKSI KOMPAK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3738784" y="9160651"/>
            <a:ext cx="2151405" cy="474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PRICE :</a:t>
            </a:r>
          </a:p>
          <a:p>
            <a:pPr algn="l">
              <a:lnSpc>
                <a:spcPts val="180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FREE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4796990" y="7804526"/>
            <a:ext cx="4550803" cy="702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0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PLACE :</a:t>
            </a:r>
          </a:p>
          <a:p>
            <a:pPr algn="ctr">
              <a:lnSpc>
                <a:spcPts val="180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DINAS PERPUSTAKAAN &amp; KEARSIPAN  SECARA ONLINE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7297471" y="8777324"/>
            <a:ext cx="2395465" cy="1388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PROMOSI :</a:t>
            </a:r>
          </a:p>
          <a:p>
            <a:pPr marL="388643" lvl="1" indent="-194321" algn="l">
              <a:lnSpc>
                <a:spcPts val="180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MEDIA SOSIAL</a:t>
            </a:r>
          </a:p>
          <a:p>
            <a:pPr marL="388643" lvl="1" indent="-194321" algn="l">
              <a:lnSpc>
                <a:spcPts val="180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MEDIA MASSA</a:t>
            </a:r>
          </a:p>
          <a:p>
            <a:pPr marL="388643" lvl="1" indent="-194321" algn="l">
              <a:lnSpc>
                <a:spcPts val="180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PAMFLET</a:t>
            </a:r>
          </a:p>
          <a:p>
            <a:pPr marL="388643" lvl="1" indent="-194321" algn="l">
              <a:lnSpc>
                <a:spcPts val="180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BROSUR</a:t>
            </a:r>
          </a:p>
          <a:p>
            <a:pPr marL="388643" lvl="1" indent="-194321" algn="l">
              <a:lnSpc>
                <a:spcPts val="1800"/>
              </a:lnSpc>
              <a:buFont typeface="Arial"/>
              <a:buChar char="•"/>
            </a:pPr>
            <a:r>
              <a:rPr lang="en-US" sz="18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KEGIATAN</a:t>
            </a:r>
          </a:p>
        </p:txBody>
      </p: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B5D98D1A-DDA0-039B-B05C-B09E392307CC}"/>
              </a:ext>
            </a:extLst>
          </p:cNvPr>
          <p:cNvCxnSpPr>
            <a:cxnSpLocks/>
          </p:cNvCxnSpPr>
          <p:nvPr/>
        </p:nvCxnSpPr>
        <p:spPr>
          <a:xfrm>
            <a:off x="2867742" y="1432540"/>
            <a:ext cx="30340" cy="3001065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5D2723DB-8B34-1C78-A52F-FFE5B30E197E}"/>
              </a:ext>
            </a:extLst>
          </p:cNvPr>
          <p:cNvCxnSpPr>
            <a:cxnSpLocks/>
          </p:cNvCxnSpPr>
          <p:nvPr/>
        </p:nvCxnSpPr>
        <p:spPr>
          <a:xfrm flipH="1">
            <a:off x="800936" y="2985479"/>
            <a:ext cx="3975421" cy="9478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59" name="Group 5">
            <a:extLst>
              <a:ext uri="{FF2B5EF4-FFF2-40B4-BE49-F238E27FC236}">
                <a16:creationId xmlns:a16="http://schemas.microsoft.com/office/drawing/2014/main" id="{0AD7CD71-F514-E952-4580-B9B91111D485}"/>
              </a:ext>
            </a:extLst>
          </p:cNvPr>
          <p:cNvGrpSpPr/>
          <p:nvPr/>
        </p:nvGrpSpPr>
        <p:grpSpPr>
          <a:xfrm>
            <a:off x="764346" y="950572"/>
            <a:ext cx="1844974" cy="1828141"/>
            <a:chOff x="-311562" y="-47625"/>
            <a:chExt cx="1049354" cy="824940"/>
          </a:xfrm>
        </p:grpSpPr>
        <p:sp>
          <p:nvSpPr>
            <p:cNvPr id="60" name="Freeform 6">
              <a:extLst>
                <a:ext uri="{FF2B5EF4-FFF2-40B4-BE49-F238E27FC236}">
                  <a16:creationId xmlns:a16="http://schemas.microsoft.com/office/drawing/2014/main" id="{4B734593-4E6F-10F0-40EC-217B3A654F66}"/>
                </a:ext>
              </a:extLst>
            </p:cNvPr>
            <p:cNvSpPr/>
            <p:nvPr/>
          </p:nvSpPr>
          <p:spPr>
            <a:xfrm>
              <a:off x="-311562" y="169861"/>
              <a:ext cx="1049354" cy="60745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chemeClr val="tx2">
                <a:alpha val="0"/>
              </a:schemeClr>
            </a:solidFill>
            <a:ln w="38100" cap="rnd">
              <a:solidFill>
                <a:schemeClr val="tx2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rgbClr val="FF0000"/>
                  </a:solidFill>
                  <a:highlight>
                    <a:srgbClr val="00FFFF"/>
                  </a:highlight>
                </a:rPr>
                <a:t>LATEN</a:t>
              </a:r>
              <a:r>
                <a:rPr lang="en-US" dirty="0">
                  <a:highlight>
                    <a:srgbClr val="00FFFF"/>
                  </a:highlight>
                </a:rPr>
                <a:t>S</a:t>
              </a:r>
            </a:p>
            <a:p>
              <a:pPr marL="342900" indent="-342900">
                <a:buAutoNum type="arabicPeriod"/>
              </a:pPr>
              <a:r>
                <a:rPr lang="en-US" sz="1200" dirty="0"/>
                <a:t>BPKAD</a:t>
              </a:r>
            </a:p>
            <a:p>
              <a:pPr marL="342900" indent="-342900">
                <a:buAutoNum type="arabicPeriod"/>
              </a:pPr>
              <a:r>
                <a:rPr lang="en-US" sz="1200" dirty="0"/>
                <a:t>BAPPEDA</a:t>
              </a:r>
            </a:p>
            <a:p>
              <a:pPr marL="342900" indent="-342900">
                <a:buAutoNum type="arabicPeriod"/>
              </a:pPr>
              <a:r>
                <a:rPr lang="en-US" sz="1200" dirty="0"/>
                <a:t>ORGANISASI PROFESI</a:t>
              </a:r>
            </a:p>
            <a:p>
              <a:pPr marL="342900" indent="-342900">
                <a:buAutoNum type="arabicPeriod"/>
              </a:pPr>
              <a:r>
                <a:rPr lang="en-US" sz="1200" dirty="0"/>
                <a:t>FORUM CSR</a:t>
              </a:r>
            </a:p>
          </p:txBody>
        </p:sp>
        <p:sp>
          <p:nvSpPr>
            <p:cNvPr id="61" name="TextBox 7">
              <a:extLst>
                <a:ext uri="{FF2B5EF4-FFF2-40B4-BE49-F238E27FC236}">
                  <a16:creationId xmlns:a16="http://schemas.microsoft.com/office/drawing/2014/main" id="{1F6E1C04-4F54-8171-2D70-CF577953D598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grpSp>
        <p:nvGrpSpPr>
          <p:cNvPr id="62" name="Group 5">
            <a:extLst>
              <a:ext uri="{FF2B5EF4-FFF2-40B4-BE49-F238E27FC236}">
                <a16:creationId xmlns:a16="http://schemas.microsoft.com/office/drawing/2014/main" id="{2F6A209F-9DAE-BBAC-956B-79F5DB886E1F}"/>
              </a:ext>
            </a:extLst>
          </p:cNvPr>
          <p:cNvGrpSpPr/>
          <p:nvPr/>
        </p:nvGrpSpPr>
        <p:grpSpPr>
          <a:xfrm>
            <a:off x="2953842" y="2568637"/>
            <a:ext cx="2154991" cy="2028266"/>
            <a:chOff x="0" y="-47625"/>
            <a:chExt cx="737792" cy="824939"/>
          </a:xfrm>
        </p:grpSpPr>
        <p:sp>
          <p:nvSpPr>
            <p:cNvPr id="63" name="Freeform 6">
              <a:extLst>
                <a:ext uri="{FF2B5EF4-FFF2-40B4-BE49-F238E27FC236}">
                  <a16:creationId xmlns:a16="http://schemas.microsoft.com/office/drawing/2014/main" id="{856D807D-A3B2-15E1-784F-DBAAEC84FA8B}"/>
                </a:ext>
              </a:extLst>
            </p:cNvPr>
            <p:cNvSpPr/>
            <p:nvPr/>
          </p:nvSpPr>
          <p:spPr>
            <a:xfrm>
              <a:off x="142122" y="177980"/>
              <a:ext cx="595670" cy="59933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highlight>
                    <a:srgbClr val="00FFFF"/>
                  </a:highlight>
                </a:rPr>
                <a:t>DEFENDER</a:t>
              </a:r>
            </a:p>
            <a:p>
              <a:pPr marL="342900" indent="-342900">
                <a:buAutoNum type="arabicPeriod"/>
              </a:pPr>
              <a:r>
                <a:rPr lang="en-US" sz="900" dirty="0"/>
                <a:t>TIM LITERASI 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AISTEN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DINAS KOMINFO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INSPEKTORAT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SAT POL PP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SEKDIN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KEPALA BIDANG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PUSTAKAWAN</a:t>
              </a:r>
            </a:p>
            <a:p>
              <a:pPr marL="342900" indent="-342900">
                <a:buAutoNum type="arabicPeriod"/>
              </a:pPr>
              <a:r>
                <a:rPr lang="en-US" sz="800" dirty="0"/>
                <a:t>PEGIAT LITERASI</a:t>
              </a:r>
            </a:p>
          </p:txBody>
        </p:sp>
        <p:sp>
          <p:nvSpPr>
            <p:cNvPr id="64" name="TextBox 7">
              <a:extLst>
                <a:ext uri="{FF2B5EF4-FFF2-40B4-BE49-F238E27FC236}">
                  <a16:creationId xmlns:a16="http://schemas.microsoft.com/office/drawing/2014/main" id="{575E3990-AC7E-DC76-3640-5C921E5AC717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grpSp>
        <p:nvGrpSpPr>
          <p:cNvPr id="65" name="Group 5">
            <a:extLst>
              <a:ext uri="{FF2B5EF4-FFF2-40B4-BE49-F238E27FC236}">
                <a16:creationId xmlns:a16="http://schemas.microsoft.com/office/drawing/2014/main" id="{21D4FCB6-EA0E-3652-04D1-8D7D67276F0E}"/>
              </a:ext>
            </a:extLst>
          </p:cNvPr>
          <p:cNvGrpSpPr/>
          <p:nvPr/>
        </p:nvGrpSpPr>
        <p:grpSpPr>
          <a:xfrm>
            <a:off x="331864" y="2587261"/>
            <a:ext cx="2277456" cy="1899704"/>
            <a:chOff x="0" y="-47625"/>
            <a:chExt cx="737792" cy="824939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A577264D-2410-E5E7-9BCD-29F380D88E4E}"/>
                </a:ext>
              </a:extLst>
            </p:cNvPr>
            <p:cNvSpPr/>
            <p:nvPr/>
          </p:nvSpPr>
          <p:spPr>
            <a:xfrm>
              <a:off x="142122" y="177980"/>
              <a:ext cx="595670" cy="59933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highlight>
                    <a:srgbClr val="00FFFF"/>
                  </a:highlight>
                </a:rPr>
                <a:t>APETETHICS</a:t>
              </a:r>
            </a:p>
            <a:p>
              <a:pPr marL="342900" indent="-342900">
                <a:buAutoNum type="arabicPeriod"/>
              </a:pPr>
              <a:r>
                <a:rPr lang="en-US" sz="1200" dirty="0"/>
                <a:t>OPD LAIN YANG TERKAIT</a:t>
              </a:r>
            </a:p>
            <a:p>
              <a:pPr marL="342900" indent="-342900">
                <a:buAutoNum type="arabicPeriod"/>
              </a:pPr>
              <a:r>
                <a:rPr lang="en-US" sz="1200" dirty="0"/>
                <a:t>PERS</a:t>
              </a:r>
            </a:p>
            <a:p>
              <a:pPr marL="342900" indent="-342900">
                <a:buAutoNum type="arabicPeriod"/>
              </a:pPr>
              <a:r>
                <a:rPr lang="en-US" sz="1200" dirty="0"/>
                <a:t>LSM</a:t>
              </a:r>
            </a:p>
          </p:txBody>
        </p:sp>
        <p:sp>
          <p:nvSpPr>
            <p:cNvPr id="67" name="TextBox 7">
              <a:extLst>
                <a:ext uri="{FF2B5EF4-FFF2-40B4-BE49-F238E27FC236}">
                  <a16:creationId xmlns:a16="http://schemas.microsoft.com/office/drawing/2014/main" id="{9AE151B9-0F08-87CF-73DE-934BFA466339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grpSp>
        <p:nvGrpSpPr>
          <p:cNvPr id="68" name="Group 5">
            <a:extLst>
              <a:ext uri="{FF2B5EF4-FFF2-40B4-BE49-F238E27FC236}">
                <a16:creationId xmlns:a16="http://schemas.microsoft.com/office/drawing/2014/main" id="{9C62C5C1-E2A6-B69E-2384-F2442FE6F20F}"/>
              </a:ext>
            </a:extLst>
          </p:cNvPr>
          <p:cNvGrpSpPr/>
          <p:nvPr/>
        </p:nvGrpSpPr>
        <p:grpSpPr>
          <a:xfrm>
            <a:off x="2895328" y="853877"/>
            <a:ext cx="2079895" cy="1981244"/>
            <a:chOff x="0" y="-47625"/>
            <a:chExt cx="737792" cy="824939"/>
          </a:xfrm>
        </p:grpSpPr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F53ECFE7-2237-948E-A13C-894DA4B78FAB}"/>
                </a:ext>
              </a:extLst>
            </p:cNvPr>
            <p:cNvSpPr/>
            <p:nvPr/>
          </p:nvSpPr>
          <p:spPr>
            <a:xfrm>
              <a:off x="142122" y="177980"/>
              <a:ext cx="595670" cy="59933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highlight>
                    <a:srgbClr val="00FFFF"/>
                  </a:highlight>
                </a:rPr>
                <a:t>PROMOTOR</a:t>
              </a:r>
            </a:p>
            <a:p>
              <a:pPr marL="342900" indent="-342900">
                <a:buAutoNum type="arabicPeriod"/>
              </a:pPr>
              <a:r>
                <a:rPr lang="en-US" sz="1100" dirty="0"/>
                <a:t>PJ BUPATI </a:t>
              </a:r>
            </a:p>
            <a:p>
              <a:pPr marL="342900" indent="-342900">
                <a:buAutoNum type="arabicPeriod"/>
              </a:pPr>
              <a:r>
                <a:rPr lang="en-US" sz="1100" dirty="0"/>
                <a:t>BUNDA LITERASI</a:t>
              </a:r>
            </a:p>
            <a:p>
              <a:pPr marL="342900" indent="-342900">
                <a:buAutoNum type="arabicPeriod"/>
              </a:pPr>
              <a:r>
                <a:rPr lang="en-US" sz="1100" dirty="0"/>
                <a:t>KAPOLRES</a:t>
              </a:r>
            </a:p>
            <a:p>
              <a:pPr marL="342900" indent="-342900">
                <a:buAutoNum type="arabicPeriod"/>
              </a:pPr>
              <a:r>
                <a:rPr lang="en-US" sz="1100" dirty="0"/>
                <a:t>KETUA DPRD</a:t>
              </a:r>
            </a:p>
            <a:p>
              <a:pPr marL="342900" indent="-342900">
                <a:buAutoNum type="arabicPeriod"/>
              </a:pPr>
              <a:r>
                <a:rPr lang="en-US" sz="1100" dirty="0"/>
                <a:t>BANK INDONESIA</a:t>
              </a:r>
            </a:p>
            <a:p>
              <a:pPr marL="342900" indent="-342900">
                <a:buAutoNum type="arabicPeriod"/>
              </a:pPr>
              <a:r>
                <a:rPr lang="en-US" sz="1100" dirty="0"/>
                <a:t>OJK</a:t>
              </a:r>
            </a:p>
          </p:txBody>
        </p:sp>
        <p:sp>
          <p:nvSpPr>
            <p:cNvPr id="70" name="TextBox 7">
              <a:extLst>
                <a:ext uri="{FF2B5EF4-FFF2-40B4-BE49-F238E27FC236}">
                  <a16:creationId xmlns:a16="http://schemas.microsoft.com/office/drawing/2014/main" id="{8D933800-8798-D309-DEE7-F1F2B630F88E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B3042E73-32F2-5940-FBBF-C6093D5C8545}"/>
              </a:ext>
            </a:extLst>
          </p:cNvPr>
          <p:cNvCxnSpPr>
            <a:cxnSpLocks/>
          </p:cNvCxnSpPr>
          <p:nvPr/>
        </p:nvCxnSpPr>
        <p:spPr>
          <a:xfrm flipH="1" flipV="1">
            <a:off x="6742293" y="2969428"/>
            <a:ext cx="3392307" cy="1605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Straight Arrow Connector 71">
            <a:extLst>
              <a:ext uri="{FF2B5EF4-FFF2-40B4-BE49-F238E27FC236}">
                <a16:creationId xmlns:a16="http://schemas.microsoft.com/office/drawing/2014/main" id="{0E8DDBDF-E21B-4343-3640-60BA86AE9762}"/>
              </a:ext>
            </a:extLst>
          </p:cNvPr>
          <p:cNvCxnSpPr>
            <a:cxnSpLocks/>
          </p:cNvCxnSpPr>
          <p:nvPr/>
        </p:nvCxnSpPr>
        <p:spPr>
          <a:xfrm>
            <a:off x="8495203" y="1654984"/>
            <a:ext cx="0" cy="2778621"/>
          </a:xfrm>
          <a:prstGeom prst="straightConnector1">
            <a:avLst/>
          </a:prstGeom>
          <a:ln w="38100"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85" name="Group 5">
            <a:extLst>
              <a:ext uri="{FF2B5EF4-FFF2-40B4-BE49-F238E27FC236}">
                <a16:creationId xmlns:a16="http://schemas.microsoft.com/office/drawing/2014/main" id="{C6EF9873-8BD4-BD73-89A3-512B3D7337A7}"/>
              </a:ext>
            </a:extLst>
          </p:cNvPr>
          <p:cNvGrpSpPr/>
          <p:nvPr/>
        </p:nvGrpSpPr>
        <p:grpSpPr>
          <a:xfrm>
            <a:off x="6482858" y="988229"/>
            <a:ext cx="1844974" cy="1828141"/>
            <a:chOff x="-311562" y="-47625"/>
            <a:chExt cx="1049354" cy="824940"/>
          </a:xfrm>
        </p:grpSpPr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C7117AE3-B409-6F32-0910-A50640C13BC7}"/>
                </a:ext>
              </a:extLst>
            </p:cNvPr>
            <p:cNvSpPr/>
            <p:nvPr/>
          </p:nvSpPr>
          <p:spPr>
            <a:xfrm>
              <a:off x="-311562" y="169861"/>
              <a:ext cx="1049354" cy="60745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chemeClr val="tx2">
                <a:alpha val="0"/>
              </a:schemeClr>
            </a:solidFill>
            <a:ln w="38100" cap="rnd">
              <a:solidFill>
                <a:schemeClr val="tx2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solidFill>
                    <a:srgbClr val="FF0000"/>
                  </a:solidFill>
                  <a:highlight>
                    <a:srgbClr val="00FFFF"/>
                  </a:highlight>
                </a:rPr>
                <a:t>LATEN</a:t>
              </a:r>
              <a:r>
                <a:rPr lang="en-US" dirty="0">
                  <a:highlight>
                    <a:srgbClr val="00FFFF"/>
                  </a:highlight>
                </a:rPr>
                <a:t>S</a:t>
              </a:r>
            </a:p>
          </p:txBody>
        </p:sp>
        <p:sp>
          <p:nvSpPr>
            <p:cNvPr id="87" name="TextBox 7">
              <a:extLst>
                <a:ext uri="{FF2B5EF4-FFF2-40B4-BE49-F238E27FC236}">
                  <a16:creationId xmlns:a16="http://schemas.microsoft.com/office/drawing/2014/main" id="{5A0E1260-903B-38DB-F81D-FBFD3AADE26B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grpSp>
        <p:nvGrpSpPr>
          <p:cNvPr id="90" name="Group 5">
            <a:extLst>
              <a:ext uri="{FF2B5EF4-FFF2-40B4-BE49-F238E27FC236}">
                <a16:creationId xmlns:a16="http://schemas.microsoft.com/office/drawing/2014/main" id="{888D3232-9CC1-343A-736E-9D5627E32586}"/>
              </a:ext>
            </a:extLst>
          </p:cNvPr>
          <p:cNvGrpSpPr/>
          <p:nvPr/>
        </p:nvGrpSpPr>
        <p:grpSpPr>
          <a:xfrm>
            <a:off x="8303360" y="853259"/>
            <a:ext cx="2467582" cy="1981244"/>
            <a:chOff x="0" y="-47625"/>
            <a:chExt cx="929611" cy="824939"/>
          </a:xfrm>
        </p:grpSpPr>
        <p:sp>
          <p:nvSpPr>
            <p:cNvPr id="91" name="Freeform 6">
              <a:extLst>
                <a:ext uri="{FF2B5EF4-FFF2-40B4-BE49-F238E27FC236}">
                  <a16:creationId xmlns:a16="http://schemas.microsoft.com/office/drawing/2014/main" id="{BC772866-7174-036D-FAF9-A471FDDA1369}"/>
                </a:ext>
              </a:extLst>
            </p:cNvPr>
            <p:cNvSpPr/>
            <p:nvPr/>
          </p:nvSpPr>
          <p:spPr>
            <a:xfrm>
              <a:off x="142122" y="177980"/>
              <a:ext cx="787489" cy="59933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highlight>
                    <a:srgbClr val="00FFFF"/>
                  </a:highlight>
                </a:rPr>
                <a:t>PROMOTOR</a:t>
              </a:r>
            </a:p>
            <a:p>
              <a:pPr marL="342900" indent="-342900">
                <a:buAutoNum type="arabicPeriod"/>
              </a:pPr>
              <a:r>
                <a:rPr lang="en-US" sz="1100" dirty="0"/>
                <a:t>PJ BUPATI                   </a:t>
              </a:r>
            </a:p>
            <a:p>
              <a:pPr marL="342900" indent="-342900">
                <a:buAutoNum type="arabicPeriod"/>
              </a:pPr>
              <a:r>
                <a:rPr lang="en-US" sz="700" dirty="0"/>
                <a:t>BUNDA LITERASI</a:t>
              </a:r>
            </a:p>
            <a:p>
              <a:pPr marL="342900" indent="-342900">
                <a:buAutoNum type="arabicPeriod"/>
              </a:pPr>
              <a:r>
                <a:rPr lang="en-US" sz="700" dirty="0"/>
                <a:t>KAPOLRES</a:t>
              </a:r>
            </a:p>
            <a:p>
              <a:pPr marL="342900" indent="-342900">
                <a:buAutoNum type="arabicPeriod"/>
              </a:pPr>
              <a:r>
                <a:rPr lang="en-US" sz="700" dirty="0"/>
                <a:t>KETUA DPRD</a:t>
              </a:r>
            </a:p>
            <a:p>
              <a:pPr marL="342900" indent="-342900">
                <a:buAutoNum type="arabicPeriod"/>
              </a:pPr>
              <a:r>
                <a:rPr lang="en-US" sz="700" dirty="0"/>
                <a:t>BANK INDONESIA</a:t>
              </a:r>
            </a:p>
            <a:p>
              <a:pPr marL="342900" indent="-342900">
                <a:buAutoNum type="arabicPeriod"/>
              </a:pPr>
              <a:r>
                <a:rPr lang="en-US" sz="700" dirty="0"/>
                <a:t>OJK</a:t>
              </a:r>
            </a:p>
            <a:p>
              <a:pPr marL="342900" indent="-342900">
                <a:buAutoNum type="arabicPeriod"/>
              </a:pPr>
              <a:r>
                <a:rPr lang="en-US" sz="700" dirty="0"/>
                <a:t>BPKAD</a:t>
              </a:r>
            </a:p>
            <a:p>
              <a:pPr marL="342900" indent="-342900">
                <a:buAutoNum type="arabicPeriod"/>
              </a:pPr>
              <a:r>
                <a:rPr lang="en-US" sz="700" dirty="0"/>
                <a:t>BAPPEDA</a:t>
              </a:r>
            </a:p>
            <a:p>
              <a:pPr marL="342900" indent="-342900">
                <a:buAutoNum type="arabicPeriod"/>
              </a:pPr>
              <a:r>
                <a:rPr lang="en-US" sz="700" dirty="0" err="1"/>
                <a:t>Organisasi</a:t>
              </a:r>
              <a:r>
                <a:rPr lang="en-US" sz="700" dirty="0"/>
                <a:t> </a:t>
              </a:r>
              <a:r>
                <a:rPr lang="en-US" sz="700" dirty="0" err="1"/>
                <a:t>Profesi</a:t>
              </a:r>
              <a:endParaRPr lang="en-US" sz="700" dirty="0"/>
            </a:p>
            <a:p>
              <a:pPr marL="342900" indent="-342900">
                <a:buAutoNum type="arabicPeriod"/>
              </a:pPr>
              <a:endParaRPr lang="en-US" sz="1100" dirty="0"/>
            </a:p>
          </p:txBody>
        </p:sp>
        <p:sp>
          <p:nvSpPr>
            <p:cNvPr id="92" name="TextBox 7">
              <a:extLst>
                <a:ext uri="{FF2B5EF4-FFF2-40B4-BE49-F238E27FC236}">
                  <a16:creationId xmlns:a16="http://schemas.microsoft.com/office/drawing/2014/main" id="{00624A37-4D94-D793-B3A6-E7C34037463E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grpSp>
        <p:nvGrpSpPr>
          <p:cNvPr id="93" name="Group 5">
            <a:extLst>
              <a:ext uri="{FF2B5EF4-FFF2-40B4-BE49-F238E27FC236}">
                <a16:creationId xmlns:a16="http://schemas.microsoft.com/office/drawing/2014/main" id="{8AC33498-33E4-7F25-E771-359E0C9CAB81}"/>
              </a:ext>
            </a:extLst>
          </p:cNvPr>
          <p:cNvGrpSpPr/>
          <p:nvPr/>
        </p:nvGrpSpPr>
        <p:grpSpPr>
          <a:xfrm>
            <a:off x="6025904" y="2645175"/>
            <a:ext cx="2277456" cy="1899704"/>
            <a:chOff x="0" y="-47625"/>
            <a:chExt cx="737792" cy="824939"/>
          </a:xfrm>
        </p:grpSpPr>
        <p:sp>
          <p:nvSpPr>
            <p:cNvPr id="94" name="Freeform 6">
              <a:extLst>
                <a:ext uri="{FF2B5EF4-FFF2-40B4-BE49-F238E27FC236}">
                  <a16:creationId xmlns:a16="http://schemas.microsoft.com/office/drawing/2014/main" id="{697A2C03-13D3-2049-A3A5-28F017AAD932}"/>
                </a:ext>
              </a:extLst>
            </p:cNvPr>
            <p:cNvSpPr/>
            <p:nvPr/>
          </p:nvSpPr>
          <p:spPr>
            <a:xfrm>
              <a:off x="142122" y="177980"/>
              <a:ext cx="595670" cy="59933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highlight>
                    <a:srgbClr val="00FFFF"/>
                  </a:highlight>
                </a:rPr>
                <a:t>APETETHICS</a:t>
              </a:r>
            </a:p>
          </p:txBody>
        </p:sp>
        <p:sp>
          <p:nvSpPr>
            <p:cNvPr id="95" name="TextBox 7">
              <a:extLst>
                <a:ext uri="{FF2B5EF4-FFF2-40B4-BE49-F238E27FC236}">
                  <a16:creationId xmlns:a16="http://schemas.microsoft.com/office/drawing/2014/main" id="{638FA580-04C4-36D6-C7D5-CA0617CF2D2E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grpSp>
        <p:nvGrpSpPr>
          <p:cNvPr id="96" name="Group 5">
            <a:extLst>
              <a:ext uri="{FF2B5EF4-FFF2-40B4-BE49-F238E27FC236}">
                <a16:creationId xmlns:a16="http://schemas.microsoft.com/office/drawing/2014/main" id="{0B60D744-9815-723A-F026-50BE77E642F6}"/>
              </a:ext>
            </a:extLst>
          </p:cNvPr>
          <p:cNvGrpSpPr/>
          <p:nvPr/>
        </p:nvGrpSpPr>
        <p:grpSpPr>
          <a:xfrm>
            <a:off x="8271020" y="2525881"/>
            <a:ext cx="2507185" cy="2028266"/>
            <a:chOff x="0" y="-47625"/>
            <a:chExt cx="1019681" cy="824939"/>
          </a:xfrm>
        </p:grpSpPr>
        <p:sp>
          <p:nvSpPr>
            <p:cNvPr id="97" name="Freeform 6">
              <a:extLst>
                <a:ext uri="{FF2B5EF4-FFF2-40B4-BE49-F238E27FC236}">
                  <a16:creationId xmlns:a16="http://schemas.microsoft.com/office/drawing/2014/main" id="{CC054530-33B3-35FC-0AC0-DD6FB39DAF57}"/>
                </a:ext>
              </a:extLst>
            </p:cNvPr>
            <p:cNvSpPr/>
            <p:nvPr/>
          </p:nvSpPr>
          <p:spPr>
            <a:xfrm>
              <a:off x="142122" y="177980"/>
              <a:ext cx="877559" cy="599334"/>
            </a:xfrm>
            <a:custGeom>
              <a:avLst/>
              <a:gdLst/>
              <a:ahLst/>
              <a:cxnLst/>
              <a:rect l="l" t="t" r="r" b="b"/>
              <a:pathLst>
                <a:path w="623964" h="599334">
                  <a:moveTo>
                    <a:pt x="126962" y="0"/>
                  </a:moveTo>
                  <a:lnTo>
                    <a:pt x="497003" y="0"/>
                  </a:lnTo>
                  <a:cubicBezTo>
                    <a:pt x="530675" y="0"/>
                    <a:pt x="562968" y="13376"/>
                    <a:pt x="586778" y="37186"/>
                  </a:cubicBezTo>
                  <a:cubicBezTo>
                    <a:pt x="610588" y="60996"/>
                    <a:pt x="623964" y="93289"/>
                    <a:pt x="623964" y="126962"/>
                  </a:cubicBezTo>
                  <a:lnTo>
                    <a:pt x="623964" y="472372"/>
                  </a:lnTo>
                  <a:cubicBezTo>
                    <a:pt x="623964" y="542491"/>
                    <a:pt x="567122" y="599334"/>
                    <a:pt x="497003" y="599334"/>
                  </a:cubicBezTo>
                  <a:lnTo>
                    <a:pt x="126962" y="599334"/>
                  </a:lnTo>
                  <a:cubicBezTo>
                    <a:pt x="93289" y="599334"/>
                    <a:pt x="60996" y="585957"/>
                    <a:pt x="37186" y="562147"/>
                  </a:cubicBezTo>
                  <a:cubicBezTo>
                    <a:pt x="13376" y="538337"/>
                    <a:pt x="0" y="506044"/>
                    <a:pt x="0" y="472372"/>
                  </a:cubicBezTo>
                  <a:lnTo>
                    <a:pt x="0" y="126962"/>
                  </a:lnTo>
                  <a:cubicBezTo>
                    <a:pt x="0" y="93289"/>
                    <a:pt x="13376" y="60996"/>
                    <a:pt x="37186" y="37186"/>
                  </a:cubicBezTo>
                  <a:cubicBezTo>
                    <a:pt x="60996" y="13376"/>
                    <a:pt x="93289" y="0"/>
                    <a:pt x="12696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ctr"/>
              <a:r>
                <a:rPr lang="en-US" dirty="0">
                  <a:highlight>
                    <a:srgbClr val="00FFFF"/>
                  </a:highlight>
                </a:rPr>
                <a:t>DEFENDER</a:t>
              </a:r>
            </a:p>
          </p:txBody>
        </p:sp>
        <p:sp>
          <p:nvSpPr>
            <p:cNvPr id="98" name="TextBox 7">
              <a:extLst>
                <a:ext uri="{FF2B5EF4-FFF2-40B4-BE49-F238E27FC236}">
                  <a16:creationId xmlns:a16="http://schemas.microsoft.com/office/drawing/2014/main" id="{CFCA441B-4647-AC02-D6C9-FEB012B2766C}"/>
                </a:ext>
              </a:extLst>
            </p:cNvPr>
            <p:cNvSpPr txBox="1"/>
            <p:nvPr/>
          </p:nvSpPr>
          <p:spPr>
            <a:xfrm>
              <a:off x="0" y="-47625"/>
              <a:ext cx="623964" cy="64695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590"/>
                </a:lnSpc>
              </a:pPr>
              <a:endParaRPr/>
            </a:p>
          </p:txBody>
        </p:sp>
      </p:grpSp>
      <p:sp>
        <p:nvSpPr>
          <p:cNvPr id="103" name="TextBox 102">
            <a:extLst>
              <a:ext uri="{FF2B5EF4-FFF2-40B4-BE49-F238E27FC236}">
                <a16:creationId xmlns:a16="http://schemas.microsoft.com/office/drawing/2014/main" id="{7147E089-4B44-38BC-0350-084CA18DE342}"/>
              </a:ext>
            </a:extLst>
          </p:cNvPr>
          <p:cNvSpPr txBox="1"/>
          <p:nvPr/>
        </p:nvSpPr>
        <p:spPr>
          <a:xfrm>
            <a:off x="9853361" y="1705088"/>
            <a:ext cx="85078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Forum CSR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PERS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LSM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TIM LITERASI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ASISTEN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DINAS KOMINFO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INSPEKTORAT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SAT POL PP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SEKDIN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KABID</a:t>
            </a:r>
          </a:p>
          <a:p>
            <a:pPr marL="119380" indent="-119380">
              <a:buFont typeface="Arial" panose="020B0604020202020204" pitchFamily="34" charset="0"/>
              <a:buChar char="•"/>
            </a:pPr>
            <a:r>
              <a:rPr lang="en-US" sz="600" dirty="0"/>
              <a:t>PUSTAKAWAN</a:t>
            </a:r>
          </a:p>
        </p:txBody>
      </p:sp>
      <p:sp>
        <p:nvSpPr>
          <p:cNvPr id="104" name="Speech Bubble: Rectangle with Corners Rounded 103">
            <a:extLst>
              <a:ext uri="{FF2B5EF4-FFF2-40B4-BE49-F238E27FC236}">
                <a16:creationId xmlns:a16="http://schemas.microsoft.com/office/drawing/2014/main" id="{13BD5F00-5257-52B3-39C7-F318FB007857}"/>
              </a:ext>
            </a:extLst>
          </p:cNvPr>
          <p:cNvSpPr/>
          <p:nvPr/>
        </p:nvSpPr>
        <p:spPr>
          <a:xfrm flipH="1">
            <a:off x="5251062" y="1405893"/>
            <a:ext cx="1046388" cy="558800"/>
          </a:xfrm>
          <a:prstGeom prst="wedgeRoundRectCallout">
            <a:avLst>
              <a:gd name="adj1" fmla="val -26130"/>
              <a:gd name="adj2" fmla="val 95586"/>
              <a:gd name="adj3" fmla="val 16667"/>
            </a:avLst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3">
              <a:shade val="15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tx1"/>
                </a:solidFill>
              </a:rPr>
              <a:t>Strategi </a:t>
            </a:r>
            <a:r>
              <a:rPr lang="en-US" sz="700" dirty="0" err="1">
                <a:solidFill>
                  <a:schemeClr val="tx1"/>
                </a:solidFill>
              </a:rPr>
              <a:t>Komunikasi</a:t>
            </a:r>
            <a:r>
              <a:rPr lang="en-US" sz="700" dirty="0">
                <a:solidFill>
                  <a:schemeClr val="tx1"/>
                </a:solidFill>
              </a:rPr>
              <a:t> :</a:t>
            </a:r>
          </a:p>
          <a:p>
            <a:pPr algn="ctr"/>
            <a:r>
              <a:rPr lang="en-US" sz="700" dirty="0">
                <a:solidFill>
                  <a:schemeClr val="tx1"/>
                </a:solidFill>
              </a:rPr>
              <a:t>FGD, </a:t>
            </a:r>
            <a:r>
              <a:rPr lang="en-US" sz="700" dirty="0" err="1">
                <a:solidFill>
                  <a:schemeClr val="tx1"/>
                </a:solidFill>
              </a:rPr>
              <a:t>Sosialisasi</a:t>
            </a:r>
            <a:r>
              <a:rPr lang="en-US" sz="700" dirty="0">
                <a:solidFill>
                  <a:schemeClr val="tx1"/>
                </a:solidFill>
              </a:rPr>
              <a:t> dan </a:t>
            </a:r>
            <a:r>
              <a:rPr lang="en-US" sz="700" dirty="0" err="1">
                <a:solidFill>
                  <a:schemeClr val="tx1"/>
                </a:solidFill>
              </a:rPr>
              <a:t>Himbauan</a:t>
            </a:r>
            <a:endParaRPr lang="en-US" sz="7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04799" y="190499"/>
            <a:ext cx="11963401" cy="1453375"/>
            <a:chOff x="0" y="-66675"/>
            <a:chExt cx="2170678" cy="173575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70678" cy="1669083"/>
            </a:xfrm>
            <a:custGeom>
              <a:avLst/>
              <a:gdLst/>
              <a:ahLst/>
              <a:cxnLst/>
              <a:rect l="l" t="t" r="r" b="b"/>
              <a:pathLst>
                <a:path w="2170678" h="1669083">
                  <a:moveTo>
                    <a:pt x="28180" y="0"/>
                  </a:moveTo>
                  <a:lnTo>
                    <a:pt x="2142498" y="0"/>
                  </a:lnTo>
                  <a:cubicBezTo>
                    <a:pt x="2149972" y="0"/>
                    <a:pt x="2157139" y="2969"/>
                    <a:pt x="2162424" y="8254"/>
                  </a:cubicBezTo>
                  <a:cubicBezTo>
                    <a:pt x="2167709" y="13539"/>
                    <a:pt x="2170678" y="20707"/>
                    <a:pt x="2170678" y="28180"/>
                  </a:cubicBezTo>
                  <a:lnTo>
                    <a:pt x="2170678" y="1640903"/>
                  </a:lnTo>
                  <a:cubicBezTo>
                    <a:pt x="2170678" y="1656467"/>
                    <a:pt x="2158061" y="1669083"/>
                    <a:pt x="2142498" y="1669083"/>
                  </a:cubicBezTo>
                  <a:lnTo>
                    <a:pt x="28180" y="1669083"/>
                  </a:lnTo>
                  <a:cubicBezTo>
                    <a:pt x="12617" y="1669083"/>
                    <a:pt x="0" y="1656467"/>
                    <a:pt x="0" y="1640903"/>
                  </a:cubicBezTo>
                  <a:lnTo>
                    <a:pt x="0" y="28180"/>
                  </a:lnTo>
                  <a:cubicBezTo>
                    <a:pt x="0" y="12617"/>
                    <a:pt x="12617" y="0"/>
                    <a:pt x="2818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2170678" cy="17357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>
            <a:off x="8648745" y="-912376"/>
            <a:ext cx="2255356" cy="2255356"/>
          </a:xfrm>
          <a:custGeom>
            <a:avLst/>
            <a:gdLst/>
            <a:ahLst/>
            <a:cxnLst/>
            <a:rect l="l" t="t" r="r" b="b"/>
            <a:pathLst>
              <a:path w="2255356" h="2255356">
                <a:moveTo>
                  <a:pt x="0" y="0"/>
                </a:moveTo>
                <a:lnTo>
                  <a:pt x="2255356" y="0"/>
                </a:lnTo>
                <a:lnTo>
                  <a:pt x="2255356" y="2255356"/>
                </a:lnTo>
                <a:lnTo>
                  <a:pt x="0" y="22553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6028472" y="9629151"/>
            <a:ext cx="1315698" cy="1315698"/>
          </a:xfrm>
          <a:custGeom>
            <a:avLst/>
            <a:gdLst/>
            <a:ahLst/>
            <a:cxnLst/>
            <a:rect l="l" t="t" r="r" b="b"/>
            <a:pathLst>
              <a:path w="1315698" h="1315698">
                <a:moveTo>
                  <a:pt x="0" y="0"/>
                </a:moveTo>
                <a:lnTo>
                  <a:pt x="1315698" y="0"/>
                </a:lnTo>
                <a:lnTo>
                  <a:pt x="1315698" y="1315698"/>
                </a:lnTo>
                <a:lnTo>
                  <a:pt x="0" y="131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321392" y="697415"/>
            <a:ext cx="10565808" cy="46166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600"/>
              </a:lnSpc>
            </a:pPr>
            <a:r>
              <a:rPr lang="en-US" sz="3600" b="1" dirty="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IV. KEBERLANJUTAN PROYEK PERUBAHAN</a:t>
            </a:r>
          </a:p>
        </p:txBody>
      </p:sp>
      <p:grpSp>
        <p:nvGrpSpPr>
          <p:cNvPr id="28" name="Google Shape;1589;p46">
            <a:extLst>
              <a:ext uri="{FF2B5EF4-FFF2-40B4-BE49-F238E27FC236}">
                <a16:creationId xmlns:a16="http://schemas.microsoft.com/office/drawing/2014/main" id="{39D18A3C-A030-58AC-3122-F14D3441DFAD}"/>
              </a:ext>
            </a:extLst>
          </p:cNvPr>
          <p:cNvGrpSpPr/>
          <p:nvPr/>
        </p:nvGrpSpPr>
        <p:grpSpPr>
          <a:xfrm>
            <a:off x="1481642" y="1808287"/>
            <a:ext cx="3936408" cy="668213"/>
            <a:chOff x="6336019" y="3733725"/>
            <a:chExt cx="2566206" cy="351310"/>
          </a:xfrm>
        </p:grpSpPr>
        <p:sp>
          <p:nvSpPr>
            <p:cNvPr id="29" name="Google Shape;1590;p46">
              <a:extLst>
                <a:ext uri="{FF2B5EF4-FFF2-40B4-BE49-F238E27FC236}">
                  <a16:creationId xmlns:a16="http://schemas.microsoft.com/office/drawing/2014/main" id="{A7865B53-F2EF-4418-4E87-CB8B3EBB07CF}"/>
                </a:ext>
              </a:extLst>
            </p:cNvPr>
            <p:cNvSpPr/>
            <p:nvPr/>
          </p:nvSpPr>
          <p:spPr>
            <a:xfrm>
              <a:off x="6336019" y="3733735"/>
              <a:ext cx="1881300" cy="351300"/>
            </a:xfrm>
            <a:prstGeom prst="homePlate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400" dirty="0" err="1"/>
                <a:t>Jangka</a:t>
              </a:r>
              <a:r>
                <a:rPr lang="en-US" sz="2400" dirty="0"/>
                <a:t> </a:t>
              </a:r>
              <a:r>
                <a:rPr lang="en-US" sz="2400" dirty="0" err="1"/>
                <a:t>Menengah</a:t>
              </a:r>
              <a:endParaRPr sz="2400" dirty="0"/>
            </a:p>
          </p:txBody>
        </p:sp>
        <p:sp>
          <p:nvSpPr>
            <p:cNvPr id="30" name="Google Shape;1591;p46">
              <a:extLst>
                <a:ext uri="{FF2B5EF4-FFF2-40B4-BE49-F238E27FC236}">
                  <a16:creationId xmlns:a16="http://schemas.microsoft.com/office/drawing/2014/main" id="{79E4CD83-85F7-0655-D594-B88199FD3A55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592;p46">
              <a:extLst>
                <a:ext uri="{FF2B5EF4-FFF2-40B4-BE49-F238E27FC236}">
                  <a16:creationId xmlns:a16="http://schemas.microsoft.com/office/drawing/2014/main" id="{01278832-8017-7616-9E1D-66163103770C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593;p46">
              <a:extLst>
                <a:ext uri="{FF2B5EF4-FFF2-40B4-BE49-F238E27FC236}">
                  <a16:creationId xmlns:a16="http://schemas.microsoft.com/office/drawing/2014/main" id="{B97A2BEF-0FE2-0800-5A94-293B5D34E0AB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9655E1C-968C-8266-5A7D-5E1AB7F4D51F}"/>
              </a:ext>
            </a:extLst>
          </p:cNvPr>
          <p:cNvSpPr txBox="1"/>
          <p:nvPr/>
        </p:nvSpPr>
        <p:spPr>
          <a:xfrm>
            <a:off x="1090370" y="2644280"/>
            <a:ext cx="721543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88620" lvl="1" indent="-194310" algn="just">
              <a:buFont typeface="Arial" panose="020B0604020202020204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</a:rPr>
              <a:t>SKP, </a:t>
            </a:r>
            <a:r>
              <a:rPr lang="en-US" altLang="zh-CN" sz="1800" dirty="0" err="1">
                <a:latin typeface="Arial" panose="020B0604020202020204" pitchFamily="34" charset="0"/>
                <a:ea typeface="Arial" panose="020B0604020202020204" pitchFamily="34" charset="0"/>
              </a:rPr>
              <a:t>Perjanjian</a:t>
            </a: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</a:rPr>
              <a:t> Kinerja, Kerjasama P3 dan CSR, </a:t>
            </a:r>
            <a:r>
              <a:rPr lang="en-US" altLang="zh-CN" sz="1800" dirty="0" err="1">
                <a:latin typeface="Arial" panose="020B0604020202020204" pitchFamily="34" charset="0"/>
                <a:ea typeface="Arial" panose="020B0604020202020204" pitchFamily="34" charset="0"/>
              </a:rPr>
              <a:t>Rencana</a:t>
            </a: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ea typeface="Arial" panose="020B0604020202020204" pitchFamily="34" charset="0"/>
              </a:rPr>
              <a:t>Aksi</a:t>
            </a:r>
            <a:endParaRPr lang="en-US" altLang="zh-CN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marL="388620" lvl="1" indent="-194310" algn="just">
              <a:buFont typeface="Arial" panose="020B0604020202020204"/>
              <a:buChar char="•"/>
            </a:pP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Koordinasi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dengan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stakeholder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terkait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keberlanjutan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proyek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perubahan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untuk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melihat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pengurangan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penggunaan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Aplikasi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Judi Online</a:t>
            </a:r>
          </a:p>
          <a:p>
            <a:pPr marL="388620" lvl="1" indent="-194310" algn="just">
              <a:buFont typeface="Arial" panose="020B0604020202020204"/>
              <a:buChar char="•"/>
            </a:pP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Menjadi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Bagian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Perjanjian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Kinerja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antar</a:t>
            </a:r>
            <a:r>
              <a:rPr lang="en-US" dirty="0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 Stakeholder </a:t>
            </a:r>
            <a:r>
              <a:rPr lang="en-US" dirty="0" err="1">
                <a:solidFill>
                  <a:srgbClr val="191919"/>
                </a:solidFill>
                <a:latin typeface="Gotham" panose="020B0604020202020204"/>
                <a:ea typeface="Gotham" panose="020B0604020202020204"/>
                <a:cs typeface="Gotham" panose="020B0604020202020204"/>
                <a:sym typeface="Gotham" panose="020B0604020202020204"/>
              </a:rPr>
              <a:t>Eksternal</a:t>
            </a:r>
            <a:endParaRPr lang="en-US" dirty="0">
              <a:solidFill>
                <a:srgbClr val="191919"/>
              </a:solidFill>
              <a:latin typeface="Gotham" panose="020B0604020202020204"/>
              <a:ea typeface="Gotham" panose="020B0604020202020204"/>
              <a:cs typeface="Gotham" panose="020B0604020202020204"/>
              <a:sym typeface="Gotham" panose="020B0604020202020204"/>
            </a:endParaRPr>
          </a:p>
        </p:txBody>
      </p:sp>
      <p:grpSp>
        <p:nvGrpSpPr>
          <p:cNvPr id="35" name="Google Shape;1589;p46">
            <a:extLst>
              <a:ext uri="{FF2B5EF4-FFF2-40B4-BE49-F238E27FC236}">
                <a16:creationId xmlns:a16="http://schemas.microsoft.com/office/drawing/2014/main" id="{7764756D-2F10-11DE-7A50-351C39B242EC}"/>
              </a:ext>
            </a:extLst>
          </p:cNvPr>
          <p:cNvGrpSpPr/>
          <p:nvPr/>
        </p:nvGrpSpPr>
        <p:grpSpPr>
          <a:xfrm>
            <a:off x="1610592" y="4566386"/>
            <a:ext cx="3723408" cy="686649"/>
            <a:chOff x="6560125" y="3733725"/>
            <a:chExt cx="2342100" cy="351300"/>
          </a:xfrm>
        </p:grpSpPr>
        <p:sp>
          <p:nvSpPr>
            <p:cNvPr id="36" name="Google Shape;1590;p46">
              <a:extLst>
                <a:ext uri="{FF2B5EF4-FFF2-40B4-BE49-F238E27FC236}">
                  <a16:creationId xmlns:a16="http://schemas.microsoft.com/office/drawing/2014/main" id="{4594AE90-FB07-305A-7E60-290E6D074CBE}"/>
                </a:ext>
              </a:extLst>
            </p:cNvPr>
            <p:cNvSpPr/>
            <p:nvPr/>
          </p:nvSpPr>
          <p:spPr>
            <a:xfrm>
              <a:off x="6560125" y="3733725"/>
              <a:ext cx="1881300" cy="351300"/>
            </a:xfrm>
            <a:prstGeom prst="homePlate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dirty="0" err="1"/>
                <a:t>Jangka</a:t>
              </a:r>
              <a:r>
                <a:rPr lang="en-US" sz="2800" dirty="0"/>
                <a:t> Panjang</a:t>
              </a:r>
              <a:endParaRPr sz="2800" dirty="0"/>
            </a:p>
          </p:txBody>
        </p:sp>
        <p:sp>
          <p:nvSpPr>
            <p:cNvPr id="37" name="Google Shape;1591;p46">
              <a:extLst>
                <a:ext uri="{FF2B5EF4-FFF2-40B4-BE49-F238E27FC236}">
                  <a16:creationId xmlns:a16="http://schemas.microsoft.com/office/drawing/2014/main" id="{AC3357CC-1E47-6705-B6F6-493EBB30DF03}"/>
                </a:ext>
              </a:extLst>
            </p:cNvPr>
            <p:cNvSpPr/>
            <p:nvPr/>
          </p:nvSpPr>
          <p:spPr>
            <a:xfrm>
              <a:off x="80985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8" name="Google Shape;1592;p46">
              <a:extLst>
                <a:ext uri="{FF2B5EF4-FFF2-40B4-BE49-F238E27FC236}">
                  <a16:creationId xmlns:a16="http://schemas.microsoft.com/office/drawing/2014/main" id="{80DB9CB0-7CCD-F528-D160-B37421453510}"/>
                </a:ext>
              </a:extLst>
            </p:cNvPr>
            <p:cNvSpPr/>
            <p:nvPr/>
          </p:nvSpPr>
          <p:spPr>
            <a:xfrm>
              <a:off x="83271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  <p:sp>
          <p:nvSpPr>
            <p:cNvPr id="39" name="Google Shape;1593;p46">
              <a:extLst>
                <a:ext uri="{FF2B5EF4-FFF2-40B4-BE49-F238E27FC236}">
                  <a16:creationId xmlns:a16="http://schemas.microsoft.com/office/drawing/2014/main" id="{47BBB52F-396A-B0DA-8D18-51CE85CA5FC7}"/>
                </a:ext>
              </a:extLst>
            </p:cNvPr>
            <p:cNvSpPr/>
            <p:nvPr/>
          </p:nvSpPr>
          <p:spPr>
            <a:xfrm>
              <a:off x="8555725" y="3733725"/>
              <a:ext cx="346500" cy="351300"/>
            </a:xfrm>
            <a:prstGeom prst="chevron">
              <a:avLst>
                <a:gd name="adj" fmla="val 50000"/>
              </a:avLst>
            </a:prstGeom>
            <a:solidFill>
              <a:srgbClr val="869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800"/>
            </a:p>
          </p:txBody>
        </p:sp>
      </p:grpSp>
      <p:sp>
        <p:nvSpPr>
          <p:cNvPr id="40" name="Google Shape;1121;p43">
            <a:extLst>
              <a:ext uri="{FF2B5EF4-FFF2-40B4-BE49-F238E27FC236}">
                <a16:creationId xmlns:a16="http://schemas.microsoft.com/office/drawing/2014/main" id="{63A26816-AD9A-2E30-BDC6-42932DF0829C}"/>
              </a:ext>
            </a:extLst>
          </p:cNvPr>
          <p:cNvSpPr txBox="1"/>
          <p:nvPr/>
        </p:nvSpPr>
        <p:spPr>
          <a:xfrm>
            <a:off x="1481642" y="5253034"/>
            <a:ext cx="6824157" cy="15668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SK </a:t>
            </a: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Bupati</a:t>
            </a: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Tim </a:t>
            </a: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Inovasi</a:t>
            </a:r>
            <a:endParaRPr lang="en-US" sz="1800" dirty="0">
              <a:solidFill>
                <a:srgbClr val="000000"/>
              </a:solidFill>
              <a:latin typeface="Gotham" panose="020B0604020202020204" charset="0"/>
              <a:cs typeface="Gotham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Rencana</a:t>
            </a: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aksi</a:t>
            </a: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daerah</a:t>
            </a:r>
            <a:endParaRPr lang="en-US" sz="1800" dirty="0">
              <a:solidFill>
                <a:srgbClr val="000000"/>
              </a:solidFill>
              <a:latin typeface="Gotham" panose="020B0604020202020204" charset="0"/>
              <a:cs typeface="Gotham" panose="020B060402020202020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Laporan</a:t>
            </a: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survei</a:t>
            </a: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kepuasan</a:t>
            </a: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Masyarakat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Website </a:t>
            </a:r>
            <a:r>
              <a:rPr lang="en-US" sz="1800" dirty="0" err="1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Pelaper</a:t>
            </a:r>
            <a:r>
              <a:rPr lang="en-US" sz="1800" dirty="0">
                <a:solidFill>
                  <a:srgbClr val="000000"/>
                </a:solidFill>
                <a:latin typeface="Gotham" panose="020B0604020202020204" charset="0"/>
                <a:cs typeface="Gotham" panose="020B0604020202020204" charset="0"/>
              </a:rPr>
              <a:t> On di DPK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Satu data </a:t>
            </a:r>
            <a:r>
              <a:rPr lang="en-US" altLang="zh-CN" sz="1800" dirty="0" err="1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Kominfo</a:t>
            </a:r>
            <a:endParaRPr lang="en-US" altLang="zh-CN" sz="1800" dirty="0">
              <a:solidFill>
                <a:srgbClr val="000000"/>
              </a:solidFill>
              <a:latin typeface="Gotham" panose="020B0604020202020204" charset="0"/>
              <a:ea typeface="Arial" panose="020B0604020202020204" pitchFamily="34" charset="0"/>
              <a:cs typeface="Gotham" panose="020B0604020202020204" charset="0"/>
              <a:sym typeface="+mn-ea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Survey </a:t>
            </a:r>
            <a:r>
              <a:rPr lang="en-US" altLang="zh-CN" sz="1800" dirty="0" err="1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kepuasan</a:t>
            </a: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masyarakat</a:t>
            </a: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 </a:t>
            </a:r>
            <a:r>
              <a:rPr lang="en-US" altLang="zh-CN" sz="1800" dirty="0" err="1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terhadap</a:t>
            </a:r>
            <a:r>
              <a:rPr lang="en-US" altLang="zh-CN" sz="1800" dirty="0">
                <a:latin typeface="Arial" panose="020B0604020202020204" pitchFamily="34" charset="0"/>
                <a:ea typeface="Arial" panose="020B0604020202020204" pitchFamily="34" charset="0"/>
                <a:sym typeface="+mn-ea"/>
              </a:rPr>
              <a:t> AKSI KOMPAK</a:t>
            </a:r>
            <a:endParaRPr lang="en-US" sz="1800" dirty="0">
              <a:solidFill>
                <a:srgbClr val="000000"/>
              </a:solidFill>
              <a:latin typeface="Gotham" panose="020B0604020202020204" charset="0"/>
              <a:cs typeface="Gotham" panose="020B0604020202020204" charset="0"/>
            </a:endParaRP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7061C986-CBCE-CCCF-8B15-425082D8BF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023" y="7242765"/>
            <a:ext cx="4324656" cy="234682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Rectangle: Diagonal Corners Snipped 42">
            <a:extLst>
              <a:ext uri="{FF2B5EF4-FFF2-40B4-BE49-F238E27FC236}">
                <a16:creationId xmlns:a16="http://schemas.microsoft.com/office/drawing/2014/main" id="{8F027E59-8CD8-A5EE-2FE6-3E4A6D1351E1}"/>
              </a:ext>
            </a:extLst>
          </p:cNvPr>
          <p:cNvSpPr/>
          <p:nvPr/>
        </p:nvSpPr>
        <p:spPr>
          <a:xfrm>
            <a:off x="10904100" y="1808287"/>
            <a:ext cx="4143957" cy="512858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 err="1"/>
              <a:t>Perjanjian</a:t>
            </a:r>
            <a:r>
              <a:rPr lang="en-US" sz="2000" b="1" dirty="0"/>
              <a:t> Kerjasama</a:t>
            </a:r>
          </a:p>
        </p:txBody>
      </p:sp>
      <p:sp>
        <p:nvSpPr>
          <p:cNvPr id="46" name="Flowchart: Process 45">
            <a:extLst>
              <a:ext uri="{FF2B5EF4-FFF2-40B4-BE49-F238E27FC236}">
                <a16:creationId xmlns:a16="http://schemas.microsoft.com/office/drawing/2014/main" id="{D093B44A-D934-83A6-FFA7-434A2898EFA5}"/>
              </a:ext>
            </a:extLst>
          </p:cNvPr>
          <p:cNvSpPr/>
          <p:nvPr/>
        </p:nvSpPr>
        <p:spPr>
          <a:xfrm>
            <a:off x="10210800" y="2644280"/>
            <a:ext cx="1447800" cy="234682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5C5C5E35-8A46-14C7-7DAC-48E391AE256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000" y="2799533"/>
            <a:ext cx="1367400" cy="2091951"/>
          </a:xfrm>
          <a:prstGeom prst="rect">
            <a:avLst/>
          </a:prstGeom>
        </p:spPr>
      </p:pic>
      <p:sp>
        <p:nvSpPr>
          <p:cNvPr id="51" name="Flowchart: Process 50">
            <a:extLst>
              <a:ext uri="{FF2B5EF4-FFF2-40B4-BE49-F238E27FC236}">
                <a16:creationId xmlns:a16="http://schemas.microsoft.com/office/drawing/2014/main" id="{3AAF74A8-138F-C21C-54F7-70BF4D6D1E1C}"/>
              </a:ext>
            </a:extLst>
          </p:cNvPr>
          <p:cNvSpPr/>
          <p:nvPr/>
        </p:nvSpPr>
        <p:spPr>
          <a:xfrm>
            <a:off x="13828856" y="2674760"/>
            <a:ext cx="1563543" cy="234682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52" name="Flowchart: Process 51">
            <a:extLst>
              <a:ext uri="{FF2B5EF4-FFF2-40B4-BE49-F238E27FC236}">
                <a16:creationId xmlns:a16="http://schemas.microsoft.com/office/drawing/2014/main" id="{5BD6B5ED-BA1C-5762-51B1-17EB7D3B8BFF}"/>
              </a:ext>
            </a:extLst>
          </p:cNvPr>
          <p:cNvSpPr/>
          <p:nvPr/>
        </p:nvSpPr>
        <p:spPr>
          <a:xfrm>
            <a:off x="11963400" y="2644280"/>
            <a:ext cx="1600200" cy="234682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2F07FD48-BCF0-2E93-4886-36A8E4D9354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1001" y="2674760"/>
            <a:ext cx="1424997" cy="216394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B6B9BFE-20E6-0BD0-B1E5-4D1A7E2E9A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60378" y="2697900"/>
            <a:ext cx="1300497" cy="2140800"/>
          </a:xfrm>
          <a:prstGeom prst="rect">
            <a:avLst/>
          </a:prstGeom>
        </p:spPr>
      </p:pic>
      <p:sp>
        <p:nvSpPr>
          <p:cNvPr id="57" name="Rectangle: Diagonal Corners Snipped 56">
            <a:extLst>
              <a:ext uri="{FF2B5EF4-FFF2-40B4-BE49-F238E27FC236}">
                <a16:creationId xmlns:a16="http://schemas.microsoft.com/office/drawing/2014/main" id="{31D83D35-7D2D-31A6-7179-E0EEED84B935}"/>
              </a:ext>
            </a:extLst>
          </p:cNvPr>
          <p:cNvSpPr/>
          <p:nvPr/>
        </p:nvSpPr>
        <p:spPr>
          <a:xfrm>
            <a:off x="8648745" y="5271247"/>
            <a:ext cx="2705055" cy="746877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DUKUNGAN DARI PERPUSTAKAAN NASIONAL RI</a:t>
            </a:r>
          </a:p>
        </p:txBody>
      </p:sp>
      <p:sp>
        <p:nvSpPr>
          <p:cNvPr id="59" name="Flowchart: Process 58">
            <a:extLst>
              <a:ext uri="{FF2B5EF4-FFF2-40B4-BE49-F238E27FC236}">
                <a16:creationId xmlns:a16="http://schemas.microsoft.com/office/drawing/2014/main" id="{270CC090-CCE0-B3E4-694C-BC4328814454}"/>
              </a:ext>
            </a:extLst>
          </p:cNvPr>
          <p:cNvSpPr/>
          <p:nvPr/>
        </p:nvSpPr>
        <p:spPr>
          <a:xfrm>
            <a:off x="9170213" y="6249411"/>
            <a:ext cx="1764367" cy="234682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0C5EA3B0-A603-861F-0732-8052BF3CF0B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359" y="6331291"/>
            <a:ext cx="1600200" cy="2135517"/>
          </a:xfrm>
          <a:prstGeom prst="rect">
            <a:avLst/>
          </a:prstGeom>
        </p:spPr>
      </p:pic>
      <p:sp>
        <p:nvSpPr>
          <p:cNvPr id="62" name="Rectangle: Diagonal Corners Snipped 61">
            <a:extLst>
              <a:ext uri="{FF2B5EF4-FFF2-40B4-BE49-F238E27FC236}">
                <a16:creationId xmlns:a16="http://schemas.microsoft.com/office/drawing/2014/main" id="{1C0358CD-133A-8B1E-3803-4923B19FACDE}"/>
              </a:ext>
            </a:extLst>
          </p:cNvPr>
          <p:cNvSpPr/>
          <p:nvPr/>
        </p:nvSpPr>
        <p:spPr>
          <a:xfrm>
            <a:off x="13413793" y="5265421"/>
            <a:ext cx="2164190" cy="677694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DUKUNGAN DARI MENTOR</a:t>
            </a:r>
          </a:p>
        </p:txBody>
      </p:sp>
      <p:sp>
        <p:nvSpPr>
          <p:cNvPr id="63" name="Flowchart: Process 62">
            <a:extLst>
              <a:ext uri="{FF2B5EF4-FFF2-40B4-BE49-F238E27FC236}">
                <a16:creationId xmlns:a16="http://schemas.microsoft.com/office/drawing/2014/main" id="{451AA572-7B06-D52F-EC80-DBBFDDC92ADB}"/>
              </a:ext>
            </a:extLst>
          </p:cNvPr>
          <p:cNvSpPr/>
          <p:nvPr/>
        </p:nvSpPr>
        <p:spPr>
          <a:xfrm>
            <a:off x="13798376" y="6201398"/>
            <a:ext cx="1764367" cy="234682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09A2807-EE45-D2D4-C485-A6D5466502E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9" t="28008" r="57604" b="12978"/>
          <a:stretch/>
        </p:blipFill>
        <p:spPr bwMode="auto">
          <a:xfrm>
            <a:off x="13839241" y="6315609"/>
            <a:ext cx="1723502" cy="216471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Rectangle: Diagonal Corners Snipped 19">
            <a:extLst>
              <a:ext uri="{FF2B5EF4-FFF2-40B4-BE49-F238E27FC236}">
                <a16:creationId xmlns:a16="http://schemas.microsoft.com/office/drawing/2014/main" id="{500F5DEA-74FE-71E2-C51F-2EE0A9EDD46B}"/>
              </a:ext>
            </a:extLst>
          </p:cNvPr>
          <p:cNvSpPr/>
          <p:nvPr/>
        </p:nvSpPr>
        <p:spPr>
          <a:xfrm>
            <a:off x="11618400" y="5283949"/>
            <a:ext cx="1600200" cy="677694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SKP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5E6D1FAE-A836-17EB-1E8B-677AC04E81AF}"/>
              </a:ext>
            </a:extLst>
          </p:cNvPr>
          <p:cNvSpPr/>
          <p:nvPr/>
        </p:nvSpPr>
        <p:spPr>
          <a:xfrm>
            <a:off x="11618400" y="6249411"/>
            <a:ext cx="1764367" cy="234682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6D45D2-7440-B7FE-EA8C-F3A4085934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600" y="6237295"/>
            <a:ext cx="1725902" cy="2321341"/>
          </a:xfrm>
          <a:prstGeom prst="rect">
            <a:avLst/>
          </a:prstGeom>
        </p:spPr>
      </p:pic>
      <p:sp>
        <p:nvSpPr>
          <p:cNvPr id="22" name="Rectangle: Diagonal Corners Snipped 21">
            <a:extLst>
              <a:ext uri="{FF2B5EF4-FFF2-40B4-BE49-F238E27FC236}">
                <a16:creationId xmlns:a16="http://schemas.microsoft.com/office/drawing/2014/main" id="{4BA76279-426D-A0B0-726B-40075C433E17}"/>
              </a:ext>
            </a:extLst>
          </p:cNvPr>
          <p:cNvSpPr/>
          <p:nvPr/>
        </p:nvSpPr>
        <p:spPr>
          <a:xfrm>
            <a:off x="15773176" y="5276330"/>
            <a:ext cx="2164190" cy="677694"/>
          </a:xfrm>
          <a:prstGeom prst="snip2Diag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SK TIM INOVASI BUPATI</a:t>
            </a:r>
          </a:p>
        </p:txBody>
      </p:sp>
      <p:sp>
        <p:nvSpPr>
          <p:cNvPr id="26" name="Flowchart: Process 25">
            <a:extLst>
              <a:ext uri="{FF2B5EF4-FFF2-40B4-BE49-F238E27FC236}">
                <a16:creationId xmlns:a16="http://schemas.microsoft.com/office/drawing/2014/main" id="{4573EF40-E936-F2EB-7E6D-FBFCEDA29205}"/>
              </a:ext>
            </a:extLst>
          </p:cNvPr>
          <p:cNvSpPr/>
          <p:nvPr/>
        </p:nvSpPr>
        <p:spPr>
          <a:xfrm>
            <a:off x="15971241" y="6185340"/>
            <a:ext cx="1764367" cy="2346820"/>
          </a:xfrm>
          <a:prstGeom prst="flowChartProcess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FE5F4C9B-DB0B-29CE-C217-BF68FF6DD70C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9928" y="6260155"/>
            <a:ext cx="1645680" cy="220665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347251" y="717526"/>
            <a:ext cx="13286738" cy="10515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00"/>
              </a:lnSpc>
            </a:pPr>
            <a:r>
              <a:rPr lang="en-US" sz="41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V. PEMBERDAYAAN ORGANISASI PEMBELAJARAN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6409324" y="3220603"/>
            <a:ext cx="3160656" cy="5225280"/>
            <a:chOff x="0" y="0"/>
            <a:chExt cx="956623" cy="117219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6623" cy="1172192"/>
            </a:xfrm>
            <a:custGeom>
              <a:avLst/>
              <a:gdLst/>
              <a:ahLst/>
              <a:cxnLst/>
              <a:rect l="l" t="t" r="r" b="b"/>
              <a:pathLst>
                <a:path w="956623" h="1172192">
                  <a:moveTo>
                    <a:pt x="54465" y="0"/>
                  </a:moveTo>
                  <a:lnTo>
                    <a:pt x="902157" y="0"/>
                  </a:lnTo>
                  <a:cubicBezTo>
                    <a:pt x="932238" y="0"/>
                    <a:pt x="956623" y="24385"/>
                    <a:pt x="956623" y="54465"/>
                  </a:cubicBezTo>
                  <a:lnTo>
                    <a:pt x="956623" y="1117727"/>
                  </a:lnTo>
                  <a:cubicBezTo>
                    <a:pt x="956623" y="1147808"/>
                    <a:pt x="932238" y="1172192"/>
                    <a:pt x="902157" y="1172192"/>
                  </a:cubicBezTo>
                  <a:lnTo>
                    <a:pt x="54465" y="1172192"/>
                  </a:lnTo>
                  <a:cubicBezTo>
                    <a:pt x="24385" y="1172192"/>
                    <a:pt x="0" y="1147808"/>
                    <a:pt x="0" y="1117727"/>
                  </a:cubicBezTo>
                  <a:lnTo>
                    <a:pt x="0" y="54465"/>
                  </a:lnTo>
                  <a:cubicBezTo>
                    <a:pt x="0" y="24385"/>
                    <a:pt x="24385" y="0"/>
                    <a:pt x="54465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66675"/>
              <a:ext cx="956623" cy="1238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16601300" y="8845988"/>
            <a:ext cx="2179141" cy="574720"/>
            <a:chOff x="0" y="0"/>
            <a:chExt cx="573930" cy="151367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3930" cy="151367"/>
            </a:xfrm>
            <a:custGeom>
              <a:avLst/>
              <a:gdLst/>
              <a:ahLst/>
              <a:cxnLst/>
              <a:rect l="l" t="t" r="r" b="b"/>
              <a:pathLst>
                <a:path w="573930" h="151367">
                  <a:moveTo>
                    <a:pt x="53291" y="0"/>
                  </a:moveTo>
                  <a:lnTo>
                    <a:pt x="520639" y="0"/>
                  </a:lnTo>
                  <a:cubicBezTo>
                    <a:pt x="534773" y="0"/>
                    <a:pt x="548328" y="5615"/>
                    <a:pt x="558322" y="15609"/>
                  </a:cubicBezTo>
                  <a:cubicBezTo>
                    <a:pt x="568316" y="25603"/>
                    <a:pt x="573930" y="39157"/>
                    <a:pt x="573930" y="53291"/>
                  </a:cubicBezTo>
                  <a:lnTo>
                    <a:pt x="573930" y="98076"/>
                  </a:lnTo>
                  <a:cubicBezTo>
                    <a:pt x="573930" y="112209"/>
                    <a:pt x="568316" y="125764"/>
                    <a:pt x="558322" y="135758"/>
                  </a:cubicBezTo>
                  <a:cubicBezTo>
                    <a:pt x="548328" y="145752"/>
                    <a:pt x="534773" y="151367"/>
                    <a:pt x="520639" y="151367"/>
                  </a:cubicBezTo>
                  <a:lnTo>
                    <a:pt x="53291" y="151367"/>
                  </a:lnTo>
                  <a:cubicBezTo>
                    <a:pt x="39157" y="151367"/>
                    <a:pt x="25603" y="145752"/>
                    <a:pt x="15609" y="135758"/>
                  </a:cubicBezTo>
                  <a:cubicBezTo>
                    <a:pt x="5615" y="125764"/>
                    <a:pt x="0" y="112209"/>
                    <a:pt x="0" y="98076"/>
                  </a:cubicBezTo>
                  <a:lnTo>
                    <a:pt x="0" y="53291"/>
                  </a:lnTo>
                  <a:cubicBezTo>
                    <a:pt x="0" y="39157"/>
                    <a:pt x="5615" y="25603"/>
                    <a:pt x="15609" y="15609"/>
                  </a:cubicBezTo>
                  <a:cubicBezTo>
                    <a:pt x="25603" y="5615"/>
                    <a:pt x="39157" y="0"/>
                    <a:pt x="53291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66675"/>
              <a:ext cx="573930" cy="21804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4826892" y="-1434673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9603867" y="9094378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4"/>
                </a:lnTo>
                <a:lnTo>
                  <a:pt x="0" y="23852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-705993" y="3220603"/>
            <a:ext cx="1411986" cy="5225280"/>
            <a:chOff x="0" y="0"/>
            <a:chExt cx="316752" cy="1172192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316752" cy="1172192"/>
            </a:xfrm>
            <a:custGeom>
              <a:avLst/>
              <a:gdLst/>
              <a:ahLst/>
              <a:cxnLst/>
              <a:rect l="l" t="t" r="r" b="b"/>
              <a:pathLst>
                <a:path w="316752" h="1172192">
                  <a:moveTo>
                    <a:pt x="158376" y="0"/>
                  </a:moveTo>
                  <a:lnTo>
                    <a:pt x="158376" y="0"/>
                  </a:lnTo>
                  <a:cubicBezTo>
                    <a:pt x="245845" y="0"/>
                    <a:pt x="316752" y="70907"/>
                    <a:pt x="316752" y="158376"/>
                  </a:cubicBezTo>
                  <a:lnTo>
                    <a:pt x="316752" y="1013816"/>
                  </a:lnTo>
                  <a:cubicBezTo>
                    <a:pt x="316752" y="1101285"/>
                    <a:pt x="245845" y="1172192"/>
                    <a:pt x="158376" y="1172192"/>
                  </a:cubicBezTo>
                  <a:lnTo>
                    <a:pt x="158376" y="1172192"/>
                  </a:lnTo>
                  <a:cubicBezTo>
                    <a:pt x="70907" y="1172192"/>
                    <a:pt x="0" y="1101285"/>
                    <a:pt x="0" y="1013816"/>
                  </a:cubicBezTo>
                  <a:lnTo>
                    <a:pt x="0" y="158376"/>
                  </a:lnTo>
                  <a:cubicBezTo>
                    <a:pt x="0" y="70907"/>
                    <a:pt x="70907" y="0"/>
                    <a:pt x="158376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66675"/>
              <a:ext cx="316752" cy="12388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5003ADBB-CA03-88E6-6A72-A3387C3864BF}"/>
              </a:ext>
            </a:extLst>
          </p:cNvPr>
          <p:cNvSpPr txBox="1"/>
          <p:nvPr/>
        </p:nvSpPr>
        <p:spPr>
          <a:xfrm>
            <a:off x="304800" y="1441789"/>
            <a:ext cx="5974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Peningkatan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pengetahuan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dan 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Kompetensi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terhadap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Penggunaan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Layanan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Website 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Pelaper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on dan 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Pemanfaatan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E-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Medali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(</a:t>
            </a:r>
            <a:r>
              <a:rPr lang="en-US" sz="1800" dirty="0" err="1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Buku</a:t>
            </a:r>
            <a:r>
              <a:rPr lang="en-US" sz="1800" dirty="0">
                <a:solidFill>
                  <a:srgbClr val="000000"/>
                </a:solidFill>
                <a:latin typeface="Open Sans 1" panose="020B0604020202020204"/>
                <a:ea typeface="Open Sans 1" panose="020B0604020202020204"/>
                <a:cs typeface="Open Sans 1" panose="020B0604020202020204"/>
                <a:sym typeface="Open Sans 1" panose="020B0604020202020204"/>
              </a:rPr>
              <a:t> Online)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4E35A6-CF84-D038-5F04-23213A066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041" y="2473294"/>
            <a:ext cx="3657600" cy="2063010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1169;p46">
            <a:extLst>
              <a:ext uri="{FF2B5EF4-FFF2-40B4-BE49-F238E27FC236}">
                <a16:creationId xmlns:a16="http://schemas.microsoft.com/office/drawing/2014/main" id="{05D68782-4355-92AF-5846-E6503E121703}"/>
              </a:ext>
            </a:extLst>
          </p:cNvPr>
          <p:cNvSpPr txBox="1">
            <a:spLocks/>
          </p:cNvSpPr>
          <p:nvPr/>
        </p:nvSpPr>
        <p:spPr>
          <a:xfrm>
            <a:off x="1400513" y="4298098"/>
            <a:ext cx="3160656" cy="879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endParaRPr lang="en-US" sz="1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Pemberdayaan</a:t>
            </a:r>
            <a:r>
              <a:rPr lang="en-US" sz="1600" b="1" spc="-1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organisasi</a:t>
            </a:r>
            <a:r>
              <a:rPr lang="en-US" sz="1600" b="1" spc="-15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pembelajar</a:t>
            </a:r>
            <a:r>
              <a:rPr lang="en-US" sz="1600" b="1" spc="-1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terhadap</a:t>
            </a:r>
            <a:r>
              <a:rPr lang="en-US" sz="1600" b="1" spc="-1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tim</a:t>
            </a:r>
            <a:r>
              <a:rPr lang="en-US" sz="1600" b="1" spc="-1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16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efektif</a:t>
            </a:r>
            <a:endParaRPr lang="en-US" sz="1600" b="1" dirty="0"/>
          </a:p>
        </p:txBody>
      </p:sp>
      <p:sp>
        <p:nvSpPr>
          <p:cNvPr id="32" name="Google Shape;1167;p46">
            <a:extLst>
              <a:ext uri="{FF2B5EF4-FFF2-40B4-BE49-F238E27FC236}">
                <a16:creationId xmlns:a16="http://schemas.microsoft.com/office/drawing/2014/main" id="{90D36016-77AF-7619-977E-E25FEF9000AF}"/>
              </a:ext>
            </a:extLst>
          </p:cNvPr>
          <p:cNvSpPr txBox="1">
            <a:spLocks/>
          </p:cNvSpPr>
          <p:nvPr/>
        </p:nvSpPr>
        <p:spPr>
          <a:xfrm>
            <a:off x="1162965" y="5524500"/>
            <a:ext cx="3646675" cy="42672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0180" indent="-170180" algn="just"/>
            <a:r>
              <a:rPr lang="en-US" sz="1600" dirty="0" err="1">
                <a:solidFill>
                  <a:srgbClr val="000000"/>
                </a:solidFill>
              </a:rPr>
              <a:t>Pengembangan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tim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secara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kolaboratif</a:t>
            </a:r>
            <a:r>
              <a:rPr lang="en-US" sz="1600" dirty="0">
                <a:solidFill>
                  <a:srgbClr val="000000"/>
                </a:solidFill>
              </a:rPr>
              <a:t> : </a:t>
            </a:r>
            <a:r>
              <a:rPr lang="en-US" sz="1600" dirty="0" err="1">
                <a:solidFill>
                  <a:srgbClr val="000000"/>
                </a:solidFill>
              </a:rPr>
              <a:t>Membangun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budaya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kerja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sama</a:t>
            </a:r>
            <a:r>
              <a:rPr lang="en-US" sz="1600" dirty="0">
                <a:solidFill>
                  <a:srgbClr val="000000"/>
                </a:solidFill>
              </a:rPr>
              <a:t> yang </a:t>
            </a:r>
            <a:r>
              <a:rPr lang="en-US" sz="1600" dirty="0" err="1">
                <a:solidFill>
                  <a:srgbClr val="000000"/>
                </a:solidFill>
              </a:rPr>
              <a:t>baik</a:t>
            </a:r>
            <a:r>
              <a:rPr lang="en-US" sz="1600" dirty="0">
                <a:solidFill>
                  <a:srgbClr val="000000"/>
                </a:solidFill>
              </a:rPr>
              <a:t>, di mana </a:t>
            </a:r>
            <a:r>
              <a:rPr lang="en-US" sz="1600" dirty="0" err="1">
                <a:solidFill>
                  <a:srgbClr val="000000"/>
                </a:solidFill>
              </a:rPr>
              <a:t>setiap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anggota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tim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dapat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berkontribusi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secara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aktif</a:t>
            </a:r>
            <a:r>
              <a:rPr lang="en-US" sz="1600" dirty="0">
                <a:solidFill>
                  <a:srgbClr val="000000"/>
                </a:solidFill>
              </a:rPr>
              <a:t>.</a:t>
            </a:r>
            <a:endParaRPr lang="en-US" sz="1600" dirty="0"/>
          </a:p>
          <a:p>
            <a:pPr marL="170180" indent="-170180" algn="just"/>
            <a:r>
              <a:rPr lang="en-US" sz="1600" dirty="0" err="1">
                <a:solidFill>
                  <a:srgbClr val="000000"/>
                </a:solidFill>
              </a:rPr>
              <a:t>Pendelegasian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Tanggung</a:t>
            </a:r>
            <a:r>
              <a:rPr lang="en-US" sz="1600" dirty="0">
                <a:solidFill>
                  <a:srgbClr val="000000"/>
                </a:solidFill>
              </a:rPr>
              <a:t> Jawab : </a:t>
            </a:r>
            <a:r>
              <a:rPr lang="en-US" sz="1600" dirty="0" err="1">
                <a:solidFill>
                  <a:srgbClr val="000000"/>
                </a:solidFill>
              </a:rPr>
              <a:t>Setiap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anggota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tim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memiliki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kekuatan</a:t>
            </a:r>
            <a:r>
              <a:rPr lang="en-US" sz="1600" dirty="0">
                <a:solidFill>
                  <a:srgbClr val="000000"/>
                </a:solidFill>
              </a:rPr>
              <a:t> dan </a:t>
            </a:r>
            <a:r>
              <a:rPr lang="en-US" sz="1600" dirty="0" err="1">
                <a:solidFill>
                  <a:srgbClr val="000000"/>
                </a:solidFill>
              </a:rPr>
              <a:t>keahlian</a:t>
            </a:r>
            <a:r>
              <a:rPr lang="en-US" sz="1600" dirty="0">
                <a:solidFill>
                  <a:srgbClr val="000000"/>
                </a:solidFill>
              </a:rPr>
              <a:t> yang </a:t>
            </a:r>
            <a:r>
              <a:rPr lang="en-US" sz="1600" dirty="0" err="1">
                <a:solidFill>
                  <a:srgbClr val="000000"/>
                </a:solidFill>
              </a:rPr>
              <a:t>berbeda</a:t>
            </a:r>
            <a:r>
              <a:rPr lang="en-US" sz="1600" dirty="0">
                <a:solidFill>
                  <a:srgbClr val="000000"/>
                </a:solidFill>
              </a:rPr>
              <a:t>. </a:t>
            </a:r>
            <a:r>
              <a:rPr lang="en-US" sz="1600" dirty="0" err="1">
                <a:solidFill>
                  <a:srgbClr val="000000"/>
                </a:solidFill>
              </a:rPr>
              <a:t>Pengembangan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kolaboratif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berarti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menugaskan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tugas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sesuai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dengan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keahlian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individu</a:t>
            </a:r>
            <a:r>
              <a:rPr lang="en-US" sz="1600" dirty="0">
                <a:solidFill>
                  <a:srgbClr val="000000"/>
                </a:solidFill>
              </a:rPr>
              <a:t>, </a:t>
            </a:r>
            <a:r>
              <a:rPr lang="en-US" sz="1600" dirty="0" err="1">
                <a:solidFill>
                  <a:srgbClr val="000000"/>
                </a:solidFill>
              </a:rPr>
              <a:t>sehingga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pekerjaan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dapat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diselesaikan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lebih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efisien</a:t>
            </a:r>
            <a:endParaRPr lang="en-US" sz="1600" dirty="0"/>
          </a:p>
          <a:p>
            <a:pPr marL="170180" indent="-170180" algn="just"/>
            <a:r>
              <a:rPr lang="en-US" sz="1600" dirty="0" err="1">
                <a:solidFill>
                  <a:srgbClr val="000000"/>
                </a:solidFill>
              </a:rPr>
              <a:t>Orientasi</a:t>
            </a:r>
            <a:r>
              <a:rPr lang="en-US" sz="1600" dirty="0">
                <a:solidFill>
                  <a:srgbClr val="000000"/>
                </a:solidFill>
              </a:rPr>
              <a:t> pada </a:t>
            </a:r>
            <a:r>
              <a:rPr lang="en-US" sz="1600" dirty="0" err="1">
                <a:solidFill>
                  <a:srgbClr val="000000"/>
                </a:solidFill>
              </a:rPr>
              <a:t>hasil</a:t>
            </a:r>
            <a:r>
              <a:rPr lang="en-US" sz="1600" dirty="0">
                <a:solidFill>
                  <a:srgbClr val="000000"/>
                </a:solidFill>
              </a:rPr>
              <a:t> : </a:t>
            </a:r>
            <a:r>
              <a:rPr lang="en-US" sz="1600" dirty="0" err="1">
                <a:solidFill>
                  <a:srgbClr val="000000"/>
                </a:solidFill>
              </a:rPr>
              <a:t>Memberikan</a:t>
            </a:r>
            <a:r>
              <a:rPr lang="en-US" sz="1600" dirty="0">
                <a:solidFill>
                  <a:srgbClr val="000000"/>
                </a:solidFill>
              </a:rPr>
              <a:t> reword </a:t>
            </a:r>
            <a:r>
              <a:rPr lang="en-US" sz="1600" dirty="0" err="1">
                <a:solidFill>
                  <a:srgbClr val="000000"/>
                </a:solidFill>
              </a:rPr>
              <a:t>atau</a:t>
            </a:r>
            <a:r>
              <a:rPr lang="en-US" sz="1600" dirty="0">
                <a:solidFill>
                  <a:srgbClr val="000000"/>
                </a:solidFill>
              </a:rPr>
              <a:t>  </a:t>
            </a:r>
            <a:r>
              <a:rPr lang="en-US" sz="1600" dirty="0" err="1">
                <a:solidFill>
                  <a:srgbClr val="000000"/>
                </a:solidFill>
              </a:rPr>
              <a:t>penghargaan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atau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pengakuan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terhadap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kinerja</a:t>
            </a:r>
            <a:r>
              <a:rPr lang="en-US" sz="1600" dirty="0">
                <a:solidFill>
                  <a:srgbClr val="000000"/>
                </a:solidFill>
              </a:rPr>
              <a:t> yang </a:t>
            </a:r>
            <a:r>
              <a:rPr lang="en-US" sz="1600" dirty="0" err="1">
                <a:solidFill>
                  <a:srgbClr val="000000"/>
                </a:solidFill>
              </a:rPr>
              <a:t>baik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akan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memotivasi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tim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untuk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terus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berusaha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mencapai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hasil</a:t>
            </a:r>
            <a:r>
              <a:rPr lang="en-US" sz="1600" dirty="0">
                <a:solidFill>
                  <a:srgbClr val="000000"/>
                </a:solidFill>
              </a:rPr>
              <a:t> yang optimal</a:t>
            </a:r>
            <a:endParaRPr lang="en-US" sz="1600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A2920B2-94A6-81EA-14F2-37AC00D2185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434" y="2473294"/>
            <a:ext cx="3657600" cy="2217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628CD4F2-F536-331D-A7F6-F202D50203D5}"/>
              </a:ext>
            </a:extLst>
          </p:cNvPr>
          <p:cNvSpPr txBox="1"/>
          <p:nvPr/>
        </p:nvSpPr>
        <p:spPr>
          <a:xfrm>
            <a:off x="7127996" y="4741771"/>
            <a:ext cx="38448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" indent="0" algn="ctr"/>
            <a:r>
              <a:rPr lang="id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Pemberdayaan</a:t>
            </a:r>
            <a:r>
              <a:rPr lang="id-ID" sz="1800" b="1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organisasi</a:t>
            </a:r>
            <a:r>
              <a:rPr lang="id-ID" sz="1800" b="1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pembelajar</a:t>
            </a:r>
            <a:r>
              <a:rPr lang="id-ID" sz="1800" b="1" spc="-15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terhadap</a:t>
            </a:r>
            <a:r>
              <a:rPr lang="id-ID" sz="1800" b="1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stakeholder</a:t>
            </a:r>
            <a:r>
              <a:rPr lang="id-ID" sz="1800" b="1" spc="-1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internal</a:t>
            </a:r>
            <a:endParaRPr lang="en-US" sz="1800" b="1" dirty="0"/>
          </a:p>
        </p:txBody>
      </p:sp>
      <p:sp>
        <p:nvSpPr>
          <p:cNvPr id="36" name="Google Shape;1167;p46">
            <a:extLst>
              <a:ext uri="{FF2B5EF4-FFF2-40B4-BE49-F238E27FC236}">
                <a16:creationId xmlns:a16="http://schemas.microsoft.com/office/drawing/2014/main" id="{504FBA0E-EA94-BBB9-E196-40BF8FBC4413}"/>
              </a:ext>
            </a:extLst>
          </p:cNvPr>
          <p:cNvSpPr txBox="1"/>
          <p:nvPr/>
        </p:nvSpPr>
        <p:spPr>
          <a:xfrm>
            <a:off x="6577518" y="5665101"/>
            <a:ext cx="4812164" cy="441186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048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L="914400" marR="0" lvl="1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aven Pro"/>
              <a:buNone/>
              <a:defRPr sz="1200" b="0" i="0" u="none" strike="noStrike" cap="none">
                <a:solidFill>
                  <a:schemeClr val="dk1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pPr marL="170180" indent="-170180" algn="just">
              <a:buFont typeface="Arial" panose="020B0604020202020204" pitchFamily="34" charset="0"/>
              <a:buChar char="•"/>
            </a:pPr>
            <a:r>
              <a:rPr lang="en-US" sz="1400" b="0" i="0" dirty="0" err="1">
                <a:solidFill>
                  <a:srgbClr val="000000"/>
                </a:solidFill>
                <a:effectLst/>
              </a:rPr>
              <a:t>Memberikan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Pelatihan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: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Pelatihan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harus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dilakukan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secara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berkala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dan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tidak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hanya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sekali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. Program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pembelajaran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yang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terstruktur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memungkinkan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peningkatan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kemampuan secara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bertahap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dan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konsisten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Selain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itu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pelatihan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diperluakan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untuk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mengupdate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pengetahuan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terkait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Literasi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Keuangan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dan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Finansial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agar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terhindar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dari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Judi Online dan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Investasi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Bodong</a:t>
            </a:r>
            <a:r>
              <a:rPr lang="en-US" sz="1400" dirty="0">
                <a:solidFill>
                  <a:srgbClr val="000000"/>
                </a:solidFill>
              </a:rPr>
              <a:t>.</a:t>
            </a:r>
            <a:endParaRPr lang="en-US" sz="1400" dirty="0"/>
          </a:p>
          <a:p>
            <a:pPr marL="170180" indent="-17018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Mentoring :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Setiap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anggotatim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internal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mendapatkan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bimbingan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dari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mentor yang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lebih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senior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atau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ahli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di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bidang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layanan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AKSI KOMPAK,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Pendekatan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ini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memastikan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bahwa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setiap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individu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dalam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tim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memiliki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panduan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yang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jelas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tentang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bagaimana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peran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mereka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berkontribusi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pada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keberhasilan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proyek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.</a:t>
            </a:r>
            <a:endParaRPr lang="en-US" sz="1400" dirty="0"/>
          </a:p>
          <a:p>
            <a:pPr marL="170180" indent="-170180" algn="just">
              <a:buFont typeface="Arial" panose="020B0604020202020204" pitchFamily="34" charset="0"/>
              <a:buChar char="•"/>
            </a:pPr>
            <a:r>
              <a:rPr lang="en-US" sz="1400" b="0" i="0" dirty="0">
                <a:solidFill>
                  <a:srgbClr val="000000"/>
                </a:solidFill>
                <a:effectLst/>
              </a:rPr>
              <a:t>Focus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Grup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Discusion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: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Diskusi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,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terutama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antara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tim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pokja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.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Memastikan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bahwa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semua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aspek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dari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proyek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perubahan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secara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teknis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memiliki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pemahaman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kemampuan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menganalisis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kebutuhan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yang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diperlukan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dalam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melaksanakan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proyek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1400" b="0" i="0" dirty="0" err="1">
                <a:solidFill>
                  <a:srgbClr val="000000"/>
                </a:solidFill>
                <a:effectLst/>
              </a:rPr>
              <a:t>perubahan</a:t>
            </a:r>
            <a:r>
              <a:rPr lang="en-US" sz="1400" b="0" i="0" dirty="0">
                <a:solidFill>
                  <a:srgbClr val="000000"/>
                </a:solidFill>
                <a:effectLst/>
              </a:rPr>
              <a:t>.</a:t>
            </a:r>
            <a:endParaRPr lang="en-US" sz="1400" dirty="0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1754D76-20B1-0038-0C2B-105BC5B5F10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9076" y="2233363"/>
            <a:ext cx="3657601" cy="2456981"/>
          </a:xfrm>
          <a:prstGeom prst="rect">
            <a:avLst/>
          </a:prstGeom>
        </p:spPr>
      </p:pic>
      <p:sp>
        <p:nvSpPr>
          <p:cNvPr id="40" name="TextBox 39">
            <a:extLst>
              <a:ext uri="{FF2B5EF4-FFF2-40B4-BE49-F238E27FC236}">
                <a16:creationId xmlns:a16="http://schemas.microsoft.com/office/drawing/2014/main" id="{BE11499F-6903-5F2D-3946-57D55A3278C0}"/>
              </a:ext>
            </a:extLst>
          </p:cNvPr>
          <p:cNvSpPr txBox="1"/>
          <p:nvPr/>
        </p:nvSpPr>
        <p:spPr>
          <a:xfrm rot="10800000" flipV="1">
            <a:off x="12666344" y="4704711"/>
            <a:ext cx="332609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/>
            <a:r>
              <a:rPr lang="id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Pemberdayaan</a:t>
            </a:r>
            <a:r>
              <a:rPr lang="id-ID" sz="18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organisasi</a:t>
            </a:r>
            <a:r>
              <a:rPr lang="id-ID" sz="1800" b="1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pembelajar</a:t>
            </a:r>
            <a:r>
              <a:rPr lang="id-ID" sz="1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terhadap</a:t>
            </a:r>
            <a:r>
              <a:rPr lang="id-ID" sz="1800" b="1" spc="-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stakeholder</a:t>
            </a:r>
            <a:r>
              <a:rPr lang="id-ID" sz="1800" b="1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d-ID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eksternal.</a:t>
            </a:r>
            <a:endParaRPr lang="en-US" sz="18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Google Shape;1171;p46">
            <a:extLst>
              <a:ext uri="{FF2B5EF4-FFF2-40B4-BE49-F238E27FC236}">
                <a16:creationId xmlns:a16="http://schemas.microsoft.com/office/drawing/2014/main" id="{78954EAE-8060-5137-C157-5C61D2FEB776}"/>
              </a:ext>
            </a:extLst>
          </p:cNvPr>
          <p:cNvSpPr txBox="1">
            <a:spLocks/>
          </p:cNvSpPr>
          <p:nvPr/>
        </p:nvSpPr>
        <p:spPr>
          <a:xfrm>
            <a:off x="12586904" y="5832089"/>
            <a:ext cx="3657601" cy="424487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3030" indent="-113030" algn="just"/>
            <a:r>
              <a:rPr lang="en-US" sz="1400" dirty="0" err="1">
                <a:solidFill>
                  <a:srgbClr val="000000"/>
                </a:solidFill>
              </a:rPr>
              <a:t>Sosialisasi</a:t>
            </a:r>
            <a:r>
              <a:rPr lang="en-US" sz="1400" dirty="0">
                <a:solidFill>
                  <a:srgbClr val="000000"/>
                </a:solidFill>
              </a:rPr>
              <a:t> : </a:t>
            </a:r>
            <a:r>
              <a:rPr lang="en-US" sz="1400" dirty="0" err="1">
                <a:solidFill>
                  <a:srgbClr val="000000"/>
                </a:solidFill>
              </a:rPr>
              <a:t>Menyediakan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materi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proyek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perubahanberupa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buku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panduan</a:t>
            </a:r>
            <a:r>
              <a:rPr lang="en-US" sz="1400" dirty="0">
                <a:solidFill>
                  <a:srgbClr val="000000"/>
                </a:solidFill>
              </a:rPr>
              <a:t> dan proses </a:t>
            </a:r>
            <a:r>
              <a:rPr lang="en-US" sz="1400" dirty="0" err="1">
                <a:solidFill>
                  <a:srgbClr val="000000"/>
                </a:solidFill>
              </a:rPr>
              <a:t>bisnis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sehingga</a:t>
            </a:r>
            <a:r>
              <a:rPr lang="en-US" sz="1400" dirty="0">
                <a:solidFill>
                  <a:srgbClr val="000000"/>
                </a:solidFill>
              </a:rPr>
              <a:t> stakeholder </a:t>
            </a:r>
            <a:r>
              <a:rPr lang="en-US" sz="1400" dirty="0" err="1">
                <a:solidFill>
                  <a:srgbClr val="000000"/>
                </a:solidFill>
              </a:rPr>
              <a:t>eksternal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penerima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manfaat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memiliki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sumber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informasi</a:t>
            </a:r>
            <a:r>
              <a:rPr lang="en-US" sz="1400" dirty="0">
                <a:solidFill>
                  <a:srgbClr val="000000"/>
                </a:solidFill>
              </a:rPr>
              <a:t> yang </a:t>
            </a:r>
            <a:r>
              <a:rPr lang="en-US" sz="1400" dirty="0" err="1">
                <a:solidFill>
                  <a:srgbClr val="000000"/>
                </a:solidFill>
              </a:rPr>
              <a:t>baik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benar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terkait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proyek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perubahan</a:t>
            </a:r>
            <a:endParaRPr lang="en-US" sz="1400" dirty="0"/>
          </a:p>
          <a:p>
            <a:pPr marL="113030" indent="-113030" algn="just"/>
            <a:r>
              <a:rPr lang="en-US" sz="1400" dirty="0" err="1">
                <a:solidFill>
                  <a:srgbClr val="000000"/>
                </a:solidFill>
              </a:rPr>
              <a:t>Koordinasi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kepada</a:t>
            </a:r>
            <a:r>
              <a:rPr lang="en-US" sz="1400" dirty="0">
                <a:solidFill>
                  <a:srgbClr val="000000"/>
                </a:solidFill>
              </a:rPr>
              <a:t> stakeholder </a:t>
            </a:r>
            <a:r>
              <a:rPr lang="en-US" sz="1400" dirty="0" err="1">
                <a:solidFill>
                  <a:srgbClr val="000000"/>
                </a:solidFill>
              </a:rPr>
              <a:t>terkait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proyek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perubahan</a:t>
            </a:r>
            <a:r>
              <a:rPr lang="en-US" sz="1400" dirty="0">
                <a:solidFill>
                  <a:srgbClr val="000000"/>
                </a:solidFill>
              </a:rPr>
              <a:t> : </a:t>
            </a:r>
            <a:r>
              <a:rPr lang="en-US" sz="1400" dirty="0" err="1">
                <a:solidFill>
                  <a:srgbClr val="000000"/>
                </a:solidFill>
              </a:rPr>
              <a:t>Koordinasi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diperlukan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dalam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rangka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meraih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dukungan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masukan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dari</a:t>
            </a:r>
            <a:r>
              <a:rPr lang="en-US" sz="1400" dirty="0">
                <a:solidFill>
                  <a:srgbClr val="000000"/>
                </a:solidFill>
              </a:rPr>
              <a:t> stakeholder </a:t>
            </a:r>
            <a:r>
              <a:rPr lang="en-US" sz="1400" dirty="0" err="1">
                <a:solidFill>
                  <a:srgbClr val="000000"/>
                </a:solidFill>
              </a:rPr>
              <a:t>eksternal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serta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menjawab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pertanyaan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mengenai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proyek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perubahan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bagaimana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langkah-langkah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strategis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dalam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proyek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perubahan</a:t>
            </a:r>
            <a:r>
              <a:rPr lang="en-US" sz="1400" dirty="0">
                <a:solidFill>
                  <a:srgbClr val="000000"/>
                </a:solidFill>
              </a:rPr>
              <a:t> AKSI KOMPAK.</a:t>
            </a:r>
            <a:endParaRPr lang="en-US" sz="1400" dirty="0"/>
          </a:p>
          <a:p>
            <a:pPr marL="113030" indent="-113030" algn="just"/>
            <a:r>
              <a:rPr lang="en-US" sz="1400" dirty="0" err="1">
                <a:solidFill>
                  <a:srgbClr val="000000"/>
                </a:solidFill>
              </a:rPr>
              <a:t>Kolaborasi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Elaborasi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Berkelanjutan</a:t>
            </a:r>
            <a:r>
              <a:rPr lang="en-US" sz="1400" dirty="0">
                <a:solidFill>
                  <a:srgbClr val="000000"/>
                </a:solidFill>
              </a:rPr>
              <a:t> : </a:t>
            </a:r>
            <a:r>
              <a:rPr lang="en-US" sz="1400" dirty="0" err="1">
                <a:solidFill>
                  <a:srgbClr val="000000"/>
                </a:solidFill>
              </a:rPr>
              <a:t>Melalui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kolaborasi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elaborasi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secara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berkelanjutan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proyek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perubahan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dapat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terus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berjalan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berkembang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untuk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mencapai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tujuan</a:t>
            </a:r>
            <a:r>
              <a:rPr lang="en-US" sz="1400" dirty="0">
                <a:solidFill>
                  <a:srgbClr val="000000"/>
                </a:solidFill>
              </a:rPr>
              <a:t>, </a:t>
            </a:r>
            <a:r>
              <a:rPr lang="en-US" sz="1400" dirty="0" err="1">
                <a:solidFill>
                  <a:srgbClr val="000000"/>
                </a:solidFill>
              </a:rPr>
              <a:t>Sehingga</a:t>
            </a:r>
            <a:r>
              <a:rPr lang="en-US" sz="1400" dirty="0">
                <a:solidFill>
                  <a:srgbClr val="000000"/>
                </a:solidFill>
              </a:rPr>
              <a:t>  </a:t>
            </a:r>
            <a:r>
              <a:rPr lang="en-US" sz="1400" dirty="0" err="1">
                <a:solidFill>
                  <a:srgbClr val="000000"/>
                </a:solidFill>
              </a:rPr>
              <a:t>akan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mengurangi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angka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kemiskinan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dari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dampak</a:t>
            </a:r>
            <a:r>
              <a:rPr lang="en-US" sz="1400" dirty="0">
                <a:solidFill>
                  <a:srgbClr val="000000"/>
                </a:solidFill>
              </a:rPr>
              <a:t> dan </a:t>
            </a:r>
            <a:r>
              <a:rPr lang="en-US" sz="1400" dirty="0" err="1">
                <a:solidFill>
                  <a:srgbClr val="000000"/>
                </a:solidFill>
              </a:rPr>
              <a:t>bahaya</a:t>
            </a:r>
            <a:r>
              <a:rPr lang="en-US" sz="1400" dirty="0">
                <a:solidFill>
                  <a:srgbClr val="000000"/>
                </a:solidFill>
              </a:rPr>
              <a:t> Judi Online.</a:t>
            </a:r>
            <a:endParaRPr lang="en-US" sz="14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64743" y="950572"/>
            <a:ext cx="2105238" cy="693302"/>
            <a:chOff x="0" y="0"/>
            <a:chExt cx="554466" cy="18259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54466" cy="182598"/>
            </a:xfrm>
            <a:custGeom>
              <a:avLst/>
              <a:gdLst/>
              <a:ahLst/>
              <a:cxnLst/>
              <a:rect l="l" t="t" r="r" b="b"/>
              <a:pathLst>
                <a:path w="554466" h="182598">
                  <a:moveTo>
                    <a:pt x="55162" y="0"/>
                  </a:moveTo>
                  <a:lnTo>
                    <a:pt x="499304" y="0"/>
                  </a:lnTo>
                  <a:cubicBezTo>
                    <a:pt x="529769" y="0"/>
                    <a:pt x="554466" y="24697"/>
                    <a:pt x="554466" y="55162"/>
                  </a:cubicBezTo>
                  <a:lnTo>
                    <a:pt x="554466" y="127436"/>
                  </a:lnTo>
                  <a:cubicBezTo>
                    <a:pt x="554466" y="157901"/>
                    <a:pt x="529769" y="182598"/>
                    <a:pt x="499304" y="182598"/>
                  </a:cubicBezTo>
                  <a:lnTo>
                    <a:pt x="55162" y="182598"/>
                  </a:lnTo>
                  <a:cubicBezTo>
                    <a:pt x="24697" y="182598"/>
                    <a:pt x="0" y="157901"/>
                    <a:pt x="0" y="127436"/>
                  </a:cubicBezTo>
                  <a:lnTo>
                    <a:pt x="0" y="55162"/>
                  </a:lnTo>
                  <a:cubicBezTo>
                    <a:pt x="0" y="24697"/>
                    <a:pt x="24697" y="0"/>
                    <a:pt x="55162" y="0"/>
                  </a:cubicBezTo>
                  <a:close/>
                </a:path>
              </a:pathLst>
            </a:custGeom>
            <a:solidFill>
              <a:srgbClr val="FFBA1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66675"/>
              <a:ext cx="554466" cy="2492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1028700"/>
            <a:ext cx="125648" cy="12564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1248611"/>
            <a:ext cx="123341" cy="123341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0" name="TextBox 10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031007" y="1467202"/>
            <a:ext cx="123341" cy="12334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172406"/>
            </a:solidFill>
          </p:spPr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5079498" y="-1088022"/>
            <a:ext cx="2385245" cy="2385245"/>
          </a:xfrm>
          <a:custGeom>
            <a:avLst/>
            <a:gdLst/>
            <a:ahLst/>
            <a:cxnLst/>
            <a:rect l="l" t="t" r="r" b="b"/>
            <a:pathLst>
              <a:path w="2385245" h="2385245">
                <a:moveTo>
                  <a:pt x="0" y="0"/>
                </a:moveTo>
                <a:lnTo>
                  <a:pt x="2385245" y="0"/>
                </a:lnTo>
                <a:lnTo>
                  <a:pt x="2385245" y="2385245"/>
                </a:lnTo>
                <a:lnTo>
                  <a:pt x="0" y="238524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7630151" y="3135368"/>
            <a:ext cx="1315698" cy="1315698"/>
          </a:xfrm>
          <a:custGeom>
            <a:avLst/>
            <a:gdLst/>
            <a:ahLst/>
            <a:cxnLst/>
            <a:rect l="l" t="t" r="r" b="b"/>
            <a:pathLst>
              <a:path w="1315698" h="1315698">
                <a:moveTo>
                  <a:pt x="0" y="0"/>
                </a:moveTo>
                <a:lnTo>
                  <a:pt x="1315698" y="0"/>
                </a:lnTo>
                <a:lnTo>
                  <a:pt x="1315698" y="1315698"/>
                </a:lnTo>
                <a:lnTo>
                  <a:pt x="0" y="13156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1580516" y="676192"/>
            <a:ext cx="11787142" cy="10229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00"/>
              </a:lnSpc>
            </a:pPr>
            <a:r>
              <a:rPr lang="en-US" sz="3900" b="1" dirty="0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VI. KETERKAITAN MATA PELATIHAN PILIHAN DENGAN PROYEK PERUBAHAN</a:t>
            </a:r>
          </a:p>
        </p:txBody>
      </p:sp>
      <p:sp>
        <p:nvSpPr>
          <p:cNvPr id="17" name="Freeform 17"/>
          <p:cNvSpPr/>
          <p:nvPr/>
        </p:nvSpPr>
        <p:spPr>
          <a:xfrm>
            <a:off x="-286998" y="9420708"/>
            <a:ext cx="1315698" cy="1315698"/>
          </a:xfrm>
          <a:custGeom>
            <a:avLst/>
            <a:gdLst/>
            <a:ahLst/>
            <a:cxnLst/>
            <a:rect l="l" t="t" r="r" b="b"/>
            <a:pathLst>
              <a:path w="1315698" h="1315698">
                <a:moveTo>
                  <a:pt x="0" y="0"/>
                </a:moveTo>
                <a:lnTo>
                  <a:pt x="1315698" y="0"/>
                </a:lnTo>
                <a:lnTo>
                  <a:pt x="1315698" y="1315699"/>
                </a:lnTo>
                <a:lnTo>
                  <a:pt x="0" y="131569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31C2E6C-A6A7-6962-31C3-C58C4BE9C8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46" b="39200"/>
          <a:stretch/>
        </p:blipFill>
        <p:spPr bwMode="auto">
          <a:xfrm>
            <a:off x="1986278" y="1681398"/>
            <a:ext cx="3581400" cy="236186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9A2E2DB-FD96-F4B6-B256-E38115CE71BD}"/>
              </a:ext>
            </a:extLst>
          </p:cNvPr>
          <p:cNvSpPr txBox="1"/>
          <p:nvPr/>
        </p:nvSpPr>
        <p:spPr>
          <a:xfrm>
            <a:off x="1580516" y="5067978"/>
            <a:ext cx="449580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sv-SE" sz="1800" b="1" i="0" dirty="0">
                <a:solidFill>
                  <a:srgbClr val="252525"/>
                </a:solidFill>
                <a:effectLst/>
              </a:rPr>
              <a:t>Mata Pelatihan : Pemanfaatan dalam Penyusunan kebijakan karena ada peran teknologi dalam mendukung aksesibilitas, efektifitas dan efisiensi layanan AKSI KOMPAK </a:t>
            </a:r>
            <a:endParaRPr lang="sv-SE" b="1" dirty="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sp>
        <p:nvSpPr>
          <p:cNvPr id="21" name="Google Shape;1636;p67">
            <a:extLst>
              <a:ext uri="{FF2B5EF4-FFF2-40B4-BE49-F238E27FC236}">
                <a16:creationId xmlns:a16="http://schemas.microsoft.com/office/drawing/2014/main" id="{871AED67-FC64-6089-4213-0F30A1FB694B}"/>
              </a:ext>
            </a:extLst>
          </p:cNvPr>
          <p:cNvSpPr txBox="1"/>
          <p:nvPr/>
        </p:nvSpPr>
        <p:spPr>
          <a:xfrm>
            <a:off x="2249247" y="4128948"/>
            <a:ext cx="3169887" cy="72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 err="1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Keterampilan</a:t>
            </a:r>
            <a:r>
              <a:rPr lang="en-US" sz="1800" b="1" dirty="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dirty="0">
                <a:latin typeface="Montserrat" panose="00000500000000000000"/>
                <a:ea typeface="Montserrat" panose="00000500000000000000"/>
                <a:cs typeface="Montserrat" panose="00000500000000000000"/>
                <a:sym typeface="Montserrat" panose="00000500000000000000"/>
              </a:rPr>
              <a:t>Digital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8F85F92-73B3-A7FC-EA65-EA209CF2E1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199" y="1699178"/>
            <a:ext cx="3352800" cy="241046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636;p67">
            <a:extLst>
              <a:ext uri="{FF2B5EF4-FFF2-40B4-BE49-F238E27FC236}">
                <a16:creationId xmlns:a16="http://schemas.microsoft.com/office/drawing/2014/main" id="{2F889D41-2570-D00C-EF76-79EB1B119842}"/>
              </a:ext>
            </a:extLst>
          </p:cNvPr>
          <p:cNvSpPr txBox="1"/>
          <p:nvPr/>
        </p:nvSpPr>
        <p:spPr>
          <a:xfrm>
            <a:off x="7820693" y="4275941"/>
            <a:ext cx="3169887" cy="7206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dirty="0">
                <a:effectLst/>
              </a:rPr>
              <a:t>Gender Equality, Disability and Social Inclusion (GEDSI)</a:t>
            </a:r>
            <a:endParaRPr lang="en-US" sz="1800" b="1" dirty="0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4" name="文本框 17">
            <a:extLst>
              <a:ext uri="{FF2B5EF4-FFF2-40B4-BE49-F238E27FC236}">
                <a16:creationId xmlns:a16="http://schemas.microsoft.com/office/drawing/2014/main" id="{140DBDE8-EE2C-B899-1085-F5CE935231EE}"/>
              </a:ext>
            </a:extLst>
          </p:cNvPr>
          <p:cNvSpPr txBox="1"/>
          <p:nvPr/>
        </p:nvSpPr>
        <p:spPr>
          <a:xfrm>
            <a:off x="7620000" y="5132624"/>
            <a:ext cx="4023344" cy="19672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14000"/>
              </a:lnSpc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Mata Pelatihan: GEDSI</a:t>
            </a:r>
            <a:endParaRPr lang="en-US" altLang="zh-CN" b="1" dirty="0"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Jalur Pembelajaran: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Pemberdayaan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remaja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sekolah</a:t>
            </a:r>
            <a:r>
              <a:rPr lang="en-US" b="1" dirty="0">
                <a:solidFill>
                  <a:srgbClr val="252525"/>
                </a:solidFill>
              </a:rPr>
              <a:t>/</a:t>
            </a:r>
            <a:r>
              <a:rPr lang="en-US" b="1" dirty="0" err="1">
                <a:solidFill>
                  <a:srgbClr val="252525"/>
                </a:solidFill>
              </a:rPr>
              <a:t>pelajar</a:t>
            </a:r>
            <a:r>
              <a:rPr lang="en-US" b="1" dirty="0">
                <a:solidFill>
                  <a:srgbClr val="252525"/>
                </a:solidFill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memberikan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himbauan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dan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larangan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dari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dampak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Judi Online yang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dapat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merusak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Mental dan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Keuangan</a:t>
            </a:r>
            <a:r>
              <a:rPr lang="en-US" b="1" i="0" dirty="0">
                <a:solidFill>
                  <a:srgbClr val="252525"/>
                </a:solidFill>
                <a:effectLst/>
              </a:rPr>
              <a:t> </a:t>
            </a:r>
            <a:r>
              <a:rPr lang="en-US" b="1" i="0" dirty="0" err="1">
                <a:solidFill>
                  <a:srgbClr val="252525"/>
                </a:solidFill>
                <a:effectLst/>
              </a:rPr>
              <a:t>Finansial</a:t>
            </a:r>
            <a:r>
              <a:rPr lang="en-US" b="1" i="0" dirty="0">
                <a:solidFill>
                  <a:srgbClr val="252525"/>
                </a:solidFill>
                <a:effectLst/>
              </a:rPr>
              <a:t>.</a:t>
            </a:r>
            <a:endParaRPr lang="en-US" b="1" dirty="0">
              <a:solidFill>
                <a:schemeClr val="dk1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D1D4D32B-72F3-7DEE-6FDE-CA2CF7E81F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4811" t="20454" r="34669" b="13842"/>
          <a:stretch/>
        </p:blipFill>
        <p:spPr bwMode="auto">
          <a:xfrm>
            <a:off x="13177520" y="1774110"/>
            <a:ext cx="2819400" cy="23852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Google Shape;1636;p67">
            <a:extLst>
              <a:ext uri="{FF2B5EF4-FFF2-40B4-BE49-F238E27FC236}">
                <a16:creationId xmlns:a16="http://schemas.microsoft.com/office/drawing/2014/main" id="{C37E94F2-11EA-77E6-F93E-6352834E6A6C}"/>
              </a:ext>
            </a:extLst>
          </p:cNvPr>
          <p:cNvSpPr txBox="1"/>
          <p:nvPr/>
        </p:nvSpPr>
        <p:spPr>
          <a:xfrm>
            <a:off x="13002276" y="4275942"/>
            <a:ext cx="3169887" cy="720599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 i="0" dirty="0">
                <a:effectLst/>
              </a:rPr>
              <a:t>ANTI JUDI ONLINE</a:t>
            </a:r>
            <a:endParaRPr lang="en-US" sz="1800" b="1" dirty="0">
              <a:latin typeface="Montserrat" panose="00000500000000000000"/>
              <a:ea typeface="Montserrat" panose="00000500000000000000"/>
              <a:cs typeface="Montserrat" panose="00000500000000000000"/>
              <a:sym typeface="Montserrat" panose="00000500000000000000"/>
            </a:endParaRPr>
          </a:p>
        </p:txBody>
      </p:sp>
      <p:sp>
        <p:nvSpPr>
          <p:cNvPr id="27" name="文本框 19">
            <a:extLst>
              <a:ext uri="{FF2B5EF4-FFF2-40B4-BE49-F238E27FC236}">
                <a16:creationId xmlns:a16="http://schemas.microsoft.com/office/drawing/2014/main" id="{A09BF201-00A4-2F3A-A55A-3A23E2D17F87}"/>
              </a:ext>
            </a:extLst>
          </p:cNvPr>
          <p:cNvSpPr txBox="1"/>
          <p:nvPr/>
        </p:nvSpPr>
        <p:spPr>
          <a:xfrm>
            <a:off x="12003562" y="5125828"/>
            <a:ext cx="5167314" cy="20338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l">
              <a:lnSpc>
                <a:spcPct val="114000"/>
              </a:lnSpc>
            </a:pPr>
            <a:r>
              <a:rPr lang="en-US" altLang="zh-CN" sz="1600" b="1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Mata Pelatihan: Anti Judi Online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 algn="just">
              <a:lnSpc>
                <a:spcPct val="114000"/>
              </a:lnSpc>
            </a:pP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Jalur: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Pembelajaran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Pendampingan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dengan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Pihak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Keagaman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dan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Pihak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Kepolisian</a:t>
            </a:r>
            <a:r>
              <a:rPr lang="en-US" altLang="zh-CN" sz="1600" dirty="0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 agar </a:t>
            </a:r>
            <a:r>
              <a:rPr lang="en-US" altLang="zh-CN" sz="1600" dirty="0" err="1">
                <a:solidFill>
                  <a:schemeClr val="tx1"/>
                </a:solidFill>
                <a:latin typeface="Arial" panose="020B0604020202020204" pitchFamily="34" charset="0"/>
                <a:ea typeface="Arial" panose="020B0604020202020204" pitchFamily="34" charset="0"/>
              </a:rPr>
              <a:t>mengetahu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i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dampak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apa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saja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yang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dapat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merusak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semua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aspek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kehidupan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apabila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melakukan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Judi Online, dan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diharapkan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pemanfaatan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teknologi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digunakan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untuk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pembelajaran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sepanjang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 </a:t>
            </a:r>
            <a:r>
              <a:rPr lang="en-US" altLang="zh-CN" sz="1600" dirty="0" err="1">
                <a:latin typeface="Arial" panose="020B0604020202020204" pitchFamily="34" charset="0"/>
                <a:ea typeface="Arial" panose="020B0604020202020204" pitchFamily="34" charset="0"/>
              </a:rPr>
              <a:t>hayat</a:t>
            </a:r>
            <a:r>
              <a:rPr lang="en-US" altLang="zh-CN" sz="1600" dirty="0">
                <a:latin typeface="Arial" panose="020B0604020202020204" pitchFamily="34" charset="0"/>
                <a:ea typeface="Arial" panose="020B0604020202020204" pitchFamily="34" charset="0"/>
              </a:rPr>
              <a:t>.</a:t>
            </a:r>
            <a:endParaRPr lang="en-US" altLang="zh-CN" sz="1600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E5C631-0C1F-30E4-1FEB-2D75F59E16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049" y="7376499"/>
            <a:ext cx="3345173" cy="210697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323BC48B-6D63-9CEE-1710-071CFBCD81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680" y="7418025"/>
            <a:ext cx="3438895" cy="200268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21C72D5-23A5-F719-56DC-1276A6FE428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8221" y="7349285"/>
            <a:ext cx="3797996" cy="210697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2073</Words>
  <Application>Microsoft Office PowerPoint</Application>
  <PresentationFormat>Custom</PresentationFormat>
  <Paragraphs>381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32" baseType="lpstr">
      <vt:lpstr>Arial</vt:lpstr>
      <vt:lpstr>Open Sans 1 Bold Italics</vt:lpstr>
      <vt:lpstr>Poppins Bold</vt:lpstr>
      <vt:lpstr>Tahoma</vt:lpstr>
      <vt:lpstr>Open Sans Bold</vt:lpstr>
      <vt:lpstr>open sans</vt:lpstr>
      <vt:lpstr>Times New Roman</vt:lpstr>
      <vt:lpstr>Gotham</vt:lpstr>
      <vt:lpstr>Arial MT</vt:lpstr>
      <vt:lpstr>Montserrat</vt:lpstr>
      <vt:lpstr>Calibri</vt:lpstr>
      <vt:lpstr>Montserrat Heavy</vt:lpstr>
      <vt:lpstr>Montserrat Ultra-Bold</vt:lpstr>
      <vt:lpstr>Open Sans 1</vt:lpstr>
      <vt:lpstr>Montserrat Bold</vt:lpstr>
      <vt:lpstr>Montserrat Semi-Bold</vt:lpstr>
      <vt:lpstr>Poppins</vt:lpstr>
      <vt:lpstr>Maven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h. shofyan aripanca,s.kom.m.si kepala dinas perpustakaan dan kearsipan kabupaten muara enim</dc:title>
  <dc:creator>Perpustakaan Arsip</dc:creator>
  <cp:lastModifiedBy>Perpustakaan Arsip</cp:lastModifiedBy>
  <cp:revision>20</cp:revision>
  <cp:lastPrinted>2024-12-18T11:04:04Z</cp:lastPrinted>
  <dcterms:created xsi:type="dcterms:W3CDTF">2006-08-16T00:00:00Z</dcterms:created>
  <dcterms:modified xsi:type="dcterms:W3CDTF">2024-12-18T12:17:24Z</dcterms:modified>
  <dc:identifier>DAGZJZO1oS4</dc:identifier>
</cp:coreProperties>
</file>